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75" r:id="rId11"/>
    <p:sldId id="276" r:id="rId12"/>
    <p:sldId id="277" r:id="rId13"/>
    <p:sldId id="278" r:id="rId14"/>
    <p:sldId id="279" r:id="rId15"/>
    <p:sldId id="266" r:id="rId16"/>
    <p:sldId id="265" r:id="rId17"/>
    <p:sldId id="280" r:id="rId18"/>
    <p:sldId id="281" r:id="rId19"/>
    <p:sldId id="282" r:id="rId20"/>
    <p:sldId id="283" r:id="rId21"/>
    <p:sldId id="284" r:id="rId22"/>
    <p:sldId id="285" r:id="rId23"/>
    <p:sldId id="267" r:id="rId24"/>
    <p:sldId id="268" r:id="rId25"/>
    <p:sldId id="286" r:id="rId26"/>
    <p:sldId id="269" r:id="rId27"/>
    <p:sldId id="270" r:id="rId28"/>
    <p:sldId id="271" r:id="rId29"/>
    <p:sldId id="272" r:id="rId30"/>
    <p:sldId id="273" r:id="rId31"/>
    <p:sldId id="274"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0" r:id="rId45"/>
    <p:sldId id="299" r:id="rId46"/>
    <p:sldId id="302" r:id="rId47"/>
    <p:sldId id="301" r:id="rId48"/>
    <p:sldId id="317" r:id="rId49"/>
    <p:sldId id="303" r:id="rId50"/>
    <p:sldId id="304" r:id="rId51"/>
    <p:sldId id="308" r:id="rId52"/>
    <p:sldId id="305" r:id="rId53"/>
    <p:sldId id="306" r:id="rId54"/>
    <p:sldId id="307" r:id="rId55"/>
    <p:sldId id="310" r:id="rId56"/>
    <p:sldId id="311" r:id="rId57"/>
    <p:sldId id="312" r:id="rId58"/>
    <p:sldId id="313" r:id="rId59"/>
    <p:sldId id="314" r:id="rId60"/>
    <p:sldId id="315" r:id="rId61"/>
    <p:sldId id="31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43.svg"/><Relationship Id="rId1" Type="http://schemas.openxmlformats.org/officeDocument/2006/relationships/image" Target="../media/image32.png"/><Relationship Id="rId6" Type="http://schemas.openxmlformats.org/officeDocument/2006/relationships/image" Target="../media/image47.svg"/><Relationship Id="rId5" Type="http://schemas.openxmlformats.org/officeDocument/2006/relationships/image" Target="../media/image34.png"/><Relationship Id="rId4" Type="http://schemas.openxmlformats.org/officeDocument/2006/relationships/image" Target="../media/image45.svg"/></Relationships>
</file>

<file path=ppt/diagrams/_rels/data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1.svg"/><Relationship Id="rId1" Type="http://schemas.openxmlformats.org/officeDocument/2006/relationships/image" Target="../media/image36.png"/><Relationship Id="rId6" Type="http://schemas.openxmlformats.org/officeDocument/2006/relationships/image" Target="../media/image55.svg"/><Relationship Id="rId5" Type="http://schemas.openxmlformats.org/officeDocument/2006/relationships/image" Target="../media/image38.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43.svg"/><Relationship Id="rId1" Type="http://schemas.openxmlformats.org/officeDocument/2006/relationships/image" Target="../media/image32.png"/><Relationship Id="rId6" Type="http://schemas.openxmlformats.org/officeDocument/2006/relationships/image" Target="../media/image47.svg"/><Relationship Id="rId5" Type="http://schemas.openxmlformats.org/officeDocument/2006/relationships/image" Target="../media/image34.png"/><Relationship Id="rId4" Type="http://schemas.openxmlformats.org/officeDocument/2006/relationships/image" Target="../media/image4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1.svg"/><Relationship Id="rId1" Type="http://schemas.openxmlformats.org/officeDocument/2006/relationships/image" Target="../media/image36.png"/><Relationship Id="rId6" Type="http://schemas.openxmlformats.org/officeDocument/2006/relationships/image" Target="../media/image55.svg"/><Relationship Id="rId5" Type="http://schemas.openxmlformats.org/officeDocument/2006/relationships/image" Target="../media/image38.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CDDCFD-AD03-43A4-A761-E843D2FC633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AF05F3D-5E22-465A-BED1-4C6622849DEC}">
      <dgm:prSet custT="1"/>
      <dgm:spPr/>
      <dgm:t>
        <a:bodyPr/>
        <a:lstStyle/>
        <a:p>
          <a:r>
            <a:rPr lang="en-US" sz="1800" dirty="0"/>
            <a:t>Data presented in Dashboard -&gt; Mood screen gives the parent an overview about how their child has been feeling over the day, and how the emotional status has been changing in a period of 24 hours.</a:t>
          </a:r>
        </a:p>
      </dgm:t>
    </dgm:pt>
    <dgm:pt modelId="{1F24DD91-09EA-4062-9728-BC5AE795F09F}" type="parTrans" cxnId="{0A0C26D3-D4B0-4F89-8EF3-01C80503004F}">
      <dgm:prSet/>
      <dgm:spPr/>
      <dgm:t>
        <a:bodyPr/>
        <a:lstStyle/>
        <a:p>
          <a:endParaRPr lang="en-US"/>
        </a:p>
      </dgm:t>
    </dgm:pt>
    <dgm:pt modelId="{B460EA4E-AFED-4E90-B3B3-71580A7B5C03}" type="sibTrans" cxnId="{0A0C26D3-D4B0-4F89-8EF3-01C80503004F}">
      <dgm:prSet/>
      <dgm:spPr/>
      <dgm:t>
        <a:bodyPr/>
        <a:lstStyle/>
        <a:p>
          <a:endParaRPr lang="en-US"/>
        </a:p>
      </dgm:t>
    </dgm:pt>
    <dgm:pt modelId="{F97BC225-773B-448C-941F-2B6A0B1573B9}">
      <dgm:prSet custT="1"/>
      <dgm:spPr/>
      <dgm:t>
        <a:bodyPr/>
        <a:lstStyle/>
        <a:p>
          <a:r>
            <a:rPr lang="en-US" sz="2000" dirty="0"/>
            <a:t>Data is stored in database as history points, where each history point is a document containing child id, robot id, story id.</a:t>
          </a:r>
        </a:p>
      </dgm:t>
    </dgm:pt>
    <dgm:pt modelId="{BBE8AA42-2804-4250-8C94-6204FA1AD943}" type="parTrans" cxnId="{D30331F5-2A14-49A5-BC1D-62402D2DA384}">
      <dgm:prSet/>
      <dgm:spPr/>
      <dgm:t>
        <a:bodyPr/>
        <a:lstStyle/>
        <a:p>
          <a:endParaRPr lang="en-US"/>
        </a:p>
      </dgm:t>
    </dgm:pt>
    <dgm:pt modelId="{34664E46-711A-4DB7-B157-F05A49147574}" type="sibTrans" cxnId="{D30331F5-2A14-49A5-BC1D-62402D2DA384}">
      <dgm:prSet/>
      <dgm:spPr/>
      <dgm:t>
        <a:bodyPr/>
        <a:lstStyle/>
        <a:p>
          <a:endParaRPr lang="en-US"/>
        </a:p>
      </dgm:t>
    </dgm:pt>
    <dgm:pt modelId="{F39FF94E-C449-4BA2-9EAD-00168D4F1C78}">
      <dgm:prSet custT="1"/>
      <dgm:spPr/>
      <dgm:t>
        <a:bodyPr/>
        <a:lstStyle/>
        <a:p>
          <a:r>
            <a:rPr lang="en-US" sz="2000" dirty="0"/>
            <a:t>Data presented on Dashboard -&gt; Mood screen is obtained using an aggregation pipeline, where first stage is just a query matching all history points in a period of 24 hours to the child id.</a:t>
          </a:r>
        </a:p>
      </dgm:t>
    </dgm:pt>
    <dgm:pt modelId="{16FB997A-900D-416D-926E-BB2F91044D74}" type="parTrans" cxnId="{6165A21B-9E38-450A-80B4-8C0494BF9486}">
      <dgm:prSet/>
      <dgm:spPr/>
      <dgm:t>
        <a:bodyPr/>
        <a:lstStyle/>
        <a:p>
          <a:endParaRPr lang="en-US"/>
        </a:p>
      </dgm:t>
    </dgm:pt>
    <dgm:pt modelId="{17876961-CA33-44C0-B41C-2EB041DEB168}" type="sibTrans" cxnId="{6165A21B-9E38-450A-80B4-8C0494BF9486}">
      <dgm:prSet/>
      <dgm:spPr/>
      <dgm:t>
        <a:bodyPr/>
        <a:lstStyle/>
        <a:p>
          <a:endParaRPr lang="en-US"/>
        </a:p>
      </dgm:t>
    </dgm:pt>
    <dgm:pt modelId="{F3F6E34B-9F2C-4669-B0B7-FB9886638E7D}">
      <dgm:prSet custT="1"/>
      <dgm:spPr/>
      <dgm:t>
        <a:bodyPr/>
        <a:lstStyle/>
        <a:p>
          <a:r>
            <a:rPr lang="en-US" sz="2000" dirty="0"/>
            <a:t>Second pipeline stage is about grouping documents from previous stage by status, and adding 1 to an accumulator field, so we know what emotional status was most recorded.</a:t>
          </a:r>
        </a:p>
      </dgm:t>
    </dgm:pt>
    <dgm:pt modelId="{B658B6DC-EE5A-4BEE-B2C0-F30C31321C37}" type="parTrans" cxnId="{7F46F8E8-C527-4F8C-B420-55A3656AEE79}">
      <dgm:prSet/>
      <dgm:spPr/>
      <dgm:t>
        <a:bodyPr/>
        <a:lstStyle/>
        <a:p>
          <a:endParaRPr lang="en-US"/>
        </a:p>
      </dgm:t>
    </dgm:pt>
    <dgm:pt modelId="{8F90E838-85B6-4739-B1B7-4BEAE00038D2}" type="sibTrans" cxnId="{7F46F8E8-C527-4F8C-B420-55A3656AEE79}">
      <dgm:prSet/>
      <dgm:spPr/>
      <dgm:t>
        <a:bodyPr/>
        <a:lstStyle/>
        <a:p>
          <a:endParaRPr lang="en-US"/>
        </a:p>
      </dgm:t>
    </dgm:pt>
    <dgm:pt modelId="{5BCAB735-DB9E-48B0-A28A-D74E4A203AF4}" type="pres">
      <dgm:prSet presAssocID="{A2CDDCFD-AD03-43A4-A761-E843D2FC633A}" presName="root" presStyleCnt="0">
        <dgm:presLayoutVars>
          <dgm:dir/>
          <dgm:resizeHandles val="exact"/>
        </dgm:presLayoutVars>
      </dgm:prSet>
      <dgm:spPr/>
      <dgm:t>
        <a:bodyPr/>
        <a:lstStyle/>
        <a:p>
          <a:endParaRPr lang="en-US"/>
        </a:p>
      </dgm:t>
    </dgm:pt>
    <dgm:pt modelId="{8AE5A027-6C15-49A4-993D-D1A5134BD99E}" type="pres">
      <dgm:prSet presAssocID="{7AF05F3D-5E22-465A-BED1-4C6622849DEC}" presName="compNode" presStyleCnt="0"/>
      <dgm:spPr/>
    </dgm:pt>
    <dgm:pt modelId="{EEA79D28-196A-43AE-AFCD-35A834C57055}" type="pres">
      <dgm:prSet presAssocID="{7AF05F3D-5E22-465A-BED1-4C6622849DEC}" presName="bgRect" presStyleLbl="bgShp" presStyleIdx="0" presStyleCnt="4"/>
      <dgm:spPr/>
    </dgm:pt>
    <dgm:pt modelId="{E92C89B9-C908-4A50-957A-FF2766F311E4}" type="pres">
      <dgm:prSet presAssocID="{7AF05F3D-5E22-465A-BED1-4C6622849DEC}" presName="iconRect" presStyleLbl="node1" presStyleIdx="0" presStyleCnt="4"/>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Confused Face with No Fill"/>
        </a:ext>
      </dgm:extLst>
    </dgm:pt>
    <dgm:pt modelId="{7C60BC69-561C-40DA-A552-E1CB75CCE304}" type="pres">
      <dgm:prSet presAssocID="{7AF05F3D-5E22-465A-BED1-4C6622849DEC}" presName="spaceRect" presStyleCnt="0"/>
      <dgm:spPr/>
    </dgm:pt>
    <dgm:pt modelId="{BBE58AF8-E69A-4D96-9D5C-B4A48ADE613C}" type="pres">
      <dgm:prSet presAssocID="{7AF05F3D-5E22-465A-BED1-4C6622849DEC}" presName="parTx" presStyleLbl="revTx" presStyleIdx="0" presStyleCnt="4">
        <dgm:presLayoutVars>
          <dgm:chMax val="0"/>
          <dgm:chPref val="0"/>
        </dgm:presLayoutVars>
      </dgm:prSet>
      <dgm:spPr/>
      <dgm:t>
        <a:bodyPr/>
        <a:lstStyle/>
        <a:p>
          <a:endParaRPr lang="en-US"/>
        </a:p>
      </dgm:t>
    </dgm:pt>
    <dgm:pt modelId="{0AEF25C4-97AD-4FEA-9FF8-AB6B7930EF20}" type="pres">
      <dgm:prSet presAssocID="{B460EA4E-AFED-4E90-B3B3-71580A7B5C03}" presName="sibTrans" presStyleCnt="0"/>
      <dgm:spPr/>
    </dgm:pt>
    <dgm:pt modelId="{831F5355-89A7-4FA9-A57C-8E8FCC6A9DE9}" type="pres">
      <dgm:prSet presAssocID="{F97BC225-773B-448C-941F-2B6A0B1573B9}" presName="compNode" presStyleCnt="0"/>
      <dgm:spPr/>
    </dgm:pt>
    <dgm:pt modelId="{EA57B173-363C-4FBE-84EE-AF0DE8EF6DA3}" type="pres">
      <dgm:prSet presAssocID="{F97BC225-773B-448C-941F-2B6A0B1573B9}" presName="bgRect" presStyleLbl="bgShp" presStyleIdx="1" presStyleCnt="4"/>
      <dgm:spPr/>
    </dgm:pt>
    <dgm:pt modelId="{FF45E762-1E3D-4880-AE8F-058FCAE0035B}" type="pres">
      <dgm:prSet presAssocID="{F97BC225-773B-448C-941F-2B6A0B1573B9}" presName="iconRect" presStyleLbl="node1" presStyleIdx="1" presStyleCnt="4"/>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Database"/>
        </a:ext>
      </dgm:extLst>
    </dgm:pt>
    <dgm:pt modelId="{505E327A-FC8E-49F3-B59F-9E8AB6DB17DD}" type="pres">
      <dgm:prSet presAssocID="{F97BC225-773B-448C-941F-2B6A0B1573B9}" presName="spaceRect" presStyleCnt="0"/>
      <dgm:spPr/>
    </dgm:pt>
    <dgm:pt modelId="{C6A8A331-4C30-4CBF-94DF-9A3F47641411}" type="pres">
      <dgm:prSet presAssocID="{F97BC225-773B-448C-941F-2B6A0B1573B9}" presName="parTx" presStyleLbl="revTx" presStyleIdx="1" presStyleCnt="4">
        <dgm:presLayoutVars>
          <dgm:chMax val="0"/>
          <dgm:chPref val="0"/>
        </dgm:presLayoutVars>
      </dgm:prSet>
      <dgm:spPr/>
      <dgm:t>
        <a:bodyPr/>
        <a:lstStyle/>
        <a:p>
          <a:endParaRPr lang="en-US"/>
        </a:p>
      </dgm:t>
    </dgm:pt>
    <dgm:pt modelId="{2ACF43D1-8F0A-49B4-9504-4DB08A74E5B9}" type="pres">
      <dgm:prSet presAssocID="{34664E46-711A-4DB7-B157-F05A49147574}" presName="sibTrans" presStyleCnt="0"/>
      <dgm:spPr/>
    </dgm:pt>
    <dgm:pt modelId="{B5B5C525-FF65-4FD2-926C-517AAE2BB047}" type="pres">
      <dgm:prSet presAssocID="{F39FF94E-C449-4BA2-9EAD-00168D4F1C78}" presName="compNode" presStyleCnt="0"/>
      <dgm:spPr/>
    </dgm:pt>
    <dgm:pt modelId="{6073FCA2-8BFC-4C0A-B11D-1C651EBFC248}" type="pres">
      <dgm:prSet presAssocID="{F39FF94E-C449-4BA2-9EAD-00168D4F1C78}" presName="bgRect" presStyleLbl="bgShp" presStyleIdx="2" presStyleCnt="4"/>
      <dgm:spPr/>
    </dgm:pt>
    <dgm:pt modelId="{BD814A37-4B96-4890-8E7E-55C8FBE73EC2}" type="pres">
      <dgm:prSet presAssocID="{F39FF94E-C449-4BA2-9EAD-00168D4F1C78}" presName="iconRect" presStyleLbl="node1" presStyleIdx="2" presStyleCnt="4"/>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Table"/>
        </a:ext>
      </dgm:extLst>
    </dgm:pt>
    <dgm:pt modelId="{D8C085FD-9C75-4E3F-B519-DE84A4491400}" type="pres">
      <dgm:prSet presAssocID="{F39FF94E-C449-4BA2-9EAD-00168D4F1C78}" presName="spaceRect" presStyleCnt="0"/>
      <dgm:spPr/>
    </dgm:pt>
    <dgm:pt modelId="{C0484D11-C10A-4786-9159-F08730AC8E99}" type="pres">
      <dgm:prSet presAssocID="{F39FF94E-C449-4BA2-9EAD-00168D4F1C78}" presName="parTx" presStyleLbl="revTx" presStyleIdx="2" presStyleCnt="4">
        <dgm:presLayoutVars>
          <dgm:chMax val="0"/>
          <dgm:chPref val="0"/>
        </dgm:presLayoutVars>
      </dgm:prSet>
      <dgm:spPr/>
      <dgm:t>
        <a:bodyPr/>
        <a:lstStyle/>
        <a:p>
          <a:endParaRPr lang="en-US"/>
        </a:p>
      </dgm:t>
    </dgm:pt>
    <dgm:pt modelId="{7BE59785-8ED3-4793-8DAB-8030F4001CF3}" type="pres">
      <dgm:prSet presAssocID="{17876961-CA33-44C0-B41C-2EB041DEB168}" presName="sibTrans" presStyleCnt="0"/>
      <dgm:spPr/>
    </dgm:pt>
    <dgm:pt modelId="{E063C130-79C4-4CC7-ADD3-910CA2EC50B0}" type="pres">
      <dgm:prSet presAssocID="{F3F6E34B-9F2C-4669-B0B7-FB9886638E7D}" presName="compNode" presStyleCnt="0"/>
      <dgm:spPr/>
    </dgm:pt>
    <dgm:pt modelId="{3D61B2C7-7B65-454D-9863-68542FAA6115}" type="pres">
      <dgm:prSet presAssocID="{F3F6E34B-9F2C-4669-B0B7-FB9886638E7D}" presName="bgRect" presStyleLbl="bgShp" presStyleIdx="3" presStyleCnt="4"/>
      <dgm:spPr/>
    </dgm:pt>
    <dgm:pt modelId="{A649079C-5074-4E5F-9D58-DD5CE150D938}" type="pres">
      <dgm:prSet presAssocID="{F3F6E34B-9F2C-4669-B0B7-FB9886638E7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Checkmark"/>
        </a:ext>
      </dgm:extLst>
    </dgm:pt>
    <dgm:pt modelId="{0E530E8E-1873-461C-AC71-2073CBF10DFE}" type="pres">
      <dgm:prSet presAssocID="{F3F6E34B-9F2C-4669-B0B7-FB9886638E7D}" presName="spaceRect" presStyleCnt="0"/>
      <dgm:spPr/>
    </dgm:pt>
    <dgm:pt modelId="{55769B42-553F-4A1B-95A6-CC30F73FF877}" type="pres">
      <dgm:prSet presAssocID="{F3F6E34B-9F2C-4669-B0B7-FB9886638E7D}" presName="parTx" presStyleLbl="revTx" presStyleIdx="3" presStyleCnt="4">
        <dgm:presLayoutVars>
          <dgm:chMax val="0"/>
          <dgm:chPref val="0"/>
        </dgm:presLayoutVars>
      </dgm:prSet>
      <dgm:spPr/>
      <dgm:t>
        <a:bodyPr/>
        <a:lstStyle/>
        <a:p>
          <a:endParaRPr lang="en-US"/>
        </a:p>
      </dgm:t>
    </dgm:pt>
  </dgm:ptLst>
  <dgm:cxnLst>
    <dgm:cxn modelId="{66F77266-258F-4290-A13D-B41DDF1A2D3F}" type="presOf" srcId="{F3F6E34B-9F2C-4669-B0B7-FB9886638E7D}" destId="{55769B42-553F-4A1B-95A6-CC30F73FF877}" srcOrd="0" destOrd="0" presId="urn:microsoft.com/office/officeart/2018/2/layout/IconVerticalSolidList"/>
    <dgm:cxn modelId="{828EA401-3D15-4B27-B676-F7F8CBA809A3}" type="presOf" srcId="{A2CDDCFD-AD03-43A4-A761-E843D2FC633A}" destId="{5BCAB735-DB9E-48B0-A28A-D74E4A203AF4}" srcOrd="0" destOrd="0" presId="urn:microsoft.com/office/officeart/2018/2/layout/IconVerticalSolidList"/>
    <dgm:cxn modelId="{5F6295AF-CD50-4B61-86F0-A0CDA3E5814E}" type="presOf" srcId="{F97BC225-773B-448C-941F-2B6A0B1573B9}" destId="{C6A8A331-4C30-4CBF-94DF-9A3F47641411}" srcOrd="0" destOrd="0" presId="urn:microsoft.com/office/officeart/2018/2/layout/IconVerticalSolidList"/>
    <dgm:cxn modelId="{6165A21B-9E38-450A-80B4-8C0494BF9486}" srcId="{A2CDDCFD-AD03-43A4-A761-E843D2FC633A}" destId="{F39FF94E-C449-4BA2-9EAD-00168D4F1C78}" srcOrd="2" destOrd="0" parTransId="{16FB997A-900D-416D-926E-BB2F91044D74}" sibTransId="{17876961-CA33-44C0-B41C-2EB041DEB168}"/>
    <dgm:cxn modelId="{0A0C26D3-D4B0-4F89-8EF3-01C80503004F}" srcId="{A2CDDCFD-AD03-43A4-A761-E843D2FC633A}" destId="{7AF05F3D-5E22-465A-BED1-4C6622849DEC}" srcOrd="0" destOrd="0" parTransId="{1F24DD91-09EA-4062-9728-BC5AE795F09F}" sibTransId="{B460EA4E-AFED-4E90-B3B3-71580A7B5C03}"/>
    <dgm:cxn modelId="{7F46F8E8-C527-4F8C-B420-55A3656AEE79}" srcId="{A2CDDCFD-AD03-43A4-A761-E843D2FC633A}" destId="{F3F6E34B-9F2C-4669-B0B7-FB9886638E7D}" srcOrd="3" destOrd="0" parTransId="{B658B6DC-EE5A-4BEE-B2C0-F30C31321C37}" sibTransId="{8F90E838-85B6-4739-B1B7-4BEAE00038D2}"/>
    <dgm:cxn modelId="{33DEB514-6257-4339-AF81-4BFD74AB436E}" type="presOf" srcId="{7AF05F3D-5E22-465A-BED1-4C6622849DEC}" destId="{BBE58AF8-E69A-4D96-9D5C-B4A48ADE613C}" srcOrd="0" destOrd="0" presId="urn:microsoft.com/office/officeart/2018/2/layout/IconVerticalSolidList"/>
    <dgm:cxn modelId="{DF9DDE53-F333-43FD-8306-384AF14A3306}" type="presOf" srcId="{F39FF94E-C449-4BA2-9EAD-00168D4F1C78}" destId="{C0484D11-C10A-4786-9159-F08730AC8E99}" srcOrd="0" destOrd="0" presId="urn:microsoft.com/office/officeart/2018/2/layout/IconVerticalSolidList"/>
    <dgm:cxn modelId="{D30331F5-2A14-49A5-BC1D-62402D2DA384}" srcId="{A2CDDCFD-AD03-43A4-A761-E843D2FC633A}" destId="{F97BC225-773B-448C-941F-2B6A0B1573B9}" srcOrd="1" destOrd="0" parTransId="{BBE8AA42-2804-4250-8C94-6204FA1AD943}" sibTransId="{34664E46-711A-4DB7-B157-F05A49147574}"/>
    <dgm:cxn modelId="{4E17810D-DDDB-44D8-80F8-F0B1CAB2A3E0}" type="presParOf" srcId="{5BCAB735-DB9E-48B0-A28A-D74E4A203AF4}" destId="{8AE5A027-6C15-49A4-993D-D1A5134BD99E}" srcOrd="0" destOrd="0" presId="urn:microsoft.com/office/officeart/2018/2/layout/IconVerticalSolidList"/>
    <dgm:cxn modelId="{A5F2FEC2-F0DD-4880-914E-238136528B2F}" type="presParOf" srcId="{8AE5A027-6C15-49A4-993D-D1A5134BD99E}" destId="{EEA79D28-196A-43AE-AFCD-35A834C57055}" srcOrd="0" destOrd="0" presId="urn:microsoft.com/office/officeart/2018/2/layout/IconVerticalSolidList"/>
    <dgm:cxn modelId="{843508F3-2018-4456-AF8E-96BB4BDC50A8}" type="presParOf" srcId="{8AE5A027-6C15-49A4-993D-D1A5134BD99E}" destId="{E92C89B9-C908-4A50-957A-FF2766F311E4}" srcOrd="1" destOrd="0" presId="urn:microsoft.com/office/officeart/2018/2/layout/IconVerticalSolidList"/>
    <dgm:cxn modelId="{12DE2D08-DC40-4174-B456-B6C0C336C0DF}" type="presParOf" srcId="{8AE5A027-6C15-49A4-993D-D1A5134BD99E}" destId="{7C60BC69-561C-40DA-A552-E1CB75CCE304}" srcOrd="2" destOrd="0" presId="urn:microsoft.com/office/officeart/2018/2/layout/IconVerticalSolidList"/>
    <dgm:cxn modelId="{90D1FCCA-D6E6-408C-A64D-8525F0AB7B21}" type="presParOf" srcId="{8AE5A027-6C15-49A4-993D-D1A5134BD99E}" destId="{BBE58AF8-E69A-4D96-9D5C-B4A48ADE613C}" srcOrd="3" destOrd="0" presId="urn:microsoft.com/office/officeart/2018/2/layout/IconVerticalSolidList"/>
    <dgm:cxn modelId="{210F774D-12DC-4B3A-AFC6-B34BBCA39696}" type="presParOf" srcId="{5BCAB735-DB9E-48B0-A28A-D74E4A203AF4}" destId="{0AEF25C4-97AD-4FEA-9FF8-AB6B7930EF20}" srcOrd="1" destOrd="0" presId="urn:microsoft.com/office/officeart/2018/2/layout/IconVerticalSolidList"/>
    <dgm:cxn modelId="{63442329-65F7-42D5-AACC-CF21134E1A58}" type="presParOf" srcId="{5BCAB735-DB9E-48B0-A28A-D74E4A203AF4}" destId="{831F5355-89A7-4FA9-A57C-8E8FCC6A9DE9}" srcOrd="2" destOrd="0" presId="urn:microsoft.com/office/officeart/2018/2/layout/IconVerticalSolidList"/>
    <dgm:cxn modelId="{677928CD-0D8A-4151-A014-879F14A59657}" type="presParOf" srcId="{831F5355-89A7-4FA9-A57C-8E8FCC6A9DE9}" destId="{EA57B173-363C-4FBE-84EE-AF0DE8EF6DA3}" srcOrd="0" destOrd="0" presId="urn:microsoft.com/office/officeart/2018/2/layout/IconVerticalSolidList"/>
    <dgm:cxn modelId="{DF0A02FE-55E8-40C8-AE47-776214781348}" type="presParOf" srcId="{831F5355-89A7-4FA9-A57C-8E8FCC6A9DE9}" destId="{FF45E762-1E3D-4880-AE8F-058FCAE0035B}" srcOrd="1" destOrd="0" presId="urn:microsoft.com/office/officeart/2018/2/layout/IconVerticalSolidList"/>
    <dgm:cxn modelId="{1248195D-3382-432C-A6A9-97BE0A5157C1}" type="presParOf" srcId="{831F5355-89A7-4FA9-A57C-8E8FCC6A9DE9}" destId="{505E327A-FC8E-49F3-B59F-9E8AB6DB17DD}" srcOrd="2" destOrd="0" presId="urn:microsoft.com/office/officeart/2018/2/layout/IconVerticalSolidList"/>
    <dgm:cxn modelId="{ACFFCA95-1A62-4817-9D88-5ECD1D2001BB}" type="presParOf" srcId="{831F5355-89A7-4FA9-A57C-8E8FCC6A9DE9}" destId="{C6A8A331-4C30-4CBF-94DF-9A3F47641411}" srcOrd="3" destOrd="0" presId="urn:microsoft.com/office/officeart/2018/2/layout/IconVerticalSolidList"/>
    <dgm:cxn modelId="{0C1AFB98-B59F-4B0A-B677-DEC1DC07C76C}" type="presParOf" srcId="{5BCAB735-DB9E-48B0-A28A-D74E4A203AF4}" destId="{2ACF43D1-8F0A-49B4-9504-4DB08A74E5B9}" srcOrd="3" destOrd="0" presId="urn:microsoft.com/office/officeart/2018/2/layout/IconVerticalSolidList"/>
    <dgm:cxn modelId="{6F347A75-35F4-417A-A63C-99033EB2DD2D}" type="presParOf" srcId="{5BCAB735-DB9E-48B0-A28A-D74E4A203AF4}" destId="{B5B5C525-FF65-4FD2-926C-517AAE2BB047}" srcOrd="4" destOrd="0" presId="urn:microsoft.com/office/officeart/2018/2/layout/IconVerticalSolidList"/>
    <dgm:cxn modelId="{483382DB-AE3A-424E-AB9A-484408D7B310}" type="presParOf" srcId="{B5B5C525-FF65-4FD2-926C-517AAE2BB047}" destId="{6073FCA2-8BFC-4C0A-B11D-1C651EBFC248}" srcOrd="0" destOrd="0" presId="urn:microsoft.com/office/officeart/2018/2/layout/IconVerticalSolidList"/>
    <dgm:cxn modelId="{FBD409E8-184A-4248-B520-A8E2556FACE2}" type="presParOf" srcId="{B5B5C525-FF65-4FD2-926C-517AAE2BB047}" destId="{BD814A37-4B96-4890-8E7E-55C8FBE73EC2}" srcOrd="1" destOrd="0" presId="urn:microsoft.com/office/officeart/2018/2/layout/IconVerticalSolidList"/>
    <dgm:cxn modelId="{1BBD41B8-B5A9-497D-8DE2-3ED891C01EBB}" type="presParOf" srcId="{B5B5C525-FF65-4FD2-926C-517AAE2BB047}" destId="{D8C085FD-9C75-4E3F-B519-DE84A4491400}" srcOrd="2" destOrd="0" presId="urn:microsoft.com/office/officeart/2018/2/layout/IconVerticalSolidList"/>
    <dgm:cxn modelId="{CACD53AD-3A34-42FF-97B4-5BE03F3BC258}" type="presParOf" srcId="{B5B5C525-FF65-4FD2-926C-517AAE2BB047}" destId="{C0484D11-C10A-4786-9159-F08730AC8E99}" srcOrd="3" destOrd="0" presId="urn:microsoft.com/office/officeart/2018/2/layout/IconVerticalSolidList"/>
    <dgm:cxn modelId="{A15CD8A4-3C0E-4051-9649-F7C9EDF59187}" type="presParOf" srcId="{5BCAB735-DB9E-48B0-A28A-D74E4A203AF4}" destId="{7BE59785-8ED3-4793-8DAB-8030F4001CF3}" srcOrd="5" destOrd="0" presId="urn:microsoft.com/office/officeart/2018/2/layout/IconVerticalSolidList"/>
    <dgm:cxn modelId="{7BB12074-27B1-4298-B197-791849736864}" type="presParOf" srcId="{5BCAB735-DB9E-48B0-A28A-D74E4A203AF4}" destId="{E063C130-79C4-4CC7-ADD3-910CA2EC50B0}" srcOrd="6" destOrd="0" presId="urn:microsoft.com/office/officeart/2018/2/layout/IconVerticalSolidList"/>
    <dgm:cxn modelId="{544A3B20-F45E-4755-AE46-8B4587AE25BC}" type="presParOf" srcId="{E063C130-79C4-4CC7-ADD3-910CA2EC50B0}" destId="{3D61B2C7-7B65-454D-9863-68542FAA6115}" srcOrd="0" destOrd="0" presId="urn:microsoft.com/office/officeart/2018/2/layout/IconVerticalSolidList"/>
    <dgm:cxn modelId="{B1564B02-1767-4671-BA7A-8EDA70FA6CD6}" type="presParOf" srcId="{E063C130-79C4-4CC7-ADD3-910CA2EC50B0}" destId="{A649079C-5074-4E5F-9D58-DD5CE150D938}" srcOrd="1" destOrd="0" presId="urn:microsoft.com/office/officeart/2018/2/layout/IconVerticalSolidList"/>
    <dgm:cxn modelId="{FF99D7D4-A53B-4067-9BAF-A6A0FA36A9A1}" type="presParOf" srcId="{E063C130-79C4-4CC7-ADD3-910CA2EC50B0}" destId="{0E530E8E-1873-461C-AC71-2073CBF10DFE}" srcOrd="2" destOrd="0" presId="urn:microsoft.com/office/officeart/2018/2/layout/IconVerticalSolidList"/>
    <dgm:cxn modelId="{66F87C7D-C6D3-43A0-A953-74037924E663}" type="presParOf" srcId="{E063C130-79C4-4CC7-ADD3-910CA2EC50B0}" destId="{55769B42-553F-4A1B-95A6-CC30F73FF87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C55915-C035-4E38-AB9C-889365392140}"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A00F72A-3418-433B-9695-F0E62023AEDB}">
      <dgm:prSet custT="1"/>
      <dgm:spPr/>
      <dgm:t>
        <a:bodyPr/>
        <a:lstStyle/>
        <a:p>
          <a:pPr>
            <a:lnSpc>
              <a:spcPct val="100000"/>
            </a:lnSpc>
          </a:pPr>
          <a:r>
            <a:rPr lang="en-US" sz="1800" dirty="0"/>
            <a:t>Third pipeline stage is about joining documents from previous stage with emotional status collection, so we can get name of each status, without looking them up we only have a bunch of Object IDs.</a:t>
          </a:r>
        </a:p>
      </dgm:t>
    </dgm:pt>
    <dgm:pt modelId="{52E8B145-A4B8-4C75-AF09-5B5F47BD8196}" type="parTrans" cxnId="{AD52EEB2-4418-4228-B77E-2FD733ED8905}">
      <dgm:prSet/>
      <dgm:spPr/>
      <dgm:t>
        <a:bodyPr/>
        <a:lstStyle/>
        <a:p>
          <a:endParaRPr lang="en-US"/>
        </a:p>
      </dgm:t>
    </dgm:pt>
    <dgm:pt modelId="{9F682DA8-5243-415D-8F97-4E3388CDD88B}" type="sibTrans" cxnId="{AD52EEB2-4418-4228-B77E-2FD733ED8905}">
      <dgm:prSet/>
      <dgm:spPr/>
      <dgm:t>
        <a:bodyPr/>
        <a:lstStyle/>
        <a:p>
          <a:endParaRPr lang="en-US"/>
        </a:p>
      </dgm:t>
    </dgm:pt>
    <dgm:pt modelId="{C6FCC7C2-1E2A-41E8-94FC-835B9D25752B}">
      <dgm:prSet custT="1"/>
      <dgm:spPr/>
      <dgm:t>
        <a:bodyPr/>
        <a:lstStyle/>
        <a:p>
          <a:pPr>
            <a:lnSpc>
              <a:spcPct val="100000"/>
            </a:lnSpc>
          </a:pPr>
          <a:r>
            <a:rPr lang="en-US" sz="1600" dirty="0"/>
            <a:t>Fourth stage is just unwinding status field, what that means is spreading elements of an array into separate documents, that happens in the first place because $lookup stage yields documents in an array, even if it is just 1 document.</a:t>
          </a:r>
        </a:p>
      </dgm:t>
    </dgm:pt>
    <dgm:pt modelId="{5FC323F4-07E6-4673-AE9C-757D331418F3}" type="parTrans" cxnId="{9B3033E8-77D7-41D4-B80C-0EB45B4A9A29}">
      <dgm:prSet/>
      <dgm:spPr/>
      <dgm:t>
        <a:bodyPr/>
        <a:lstStyle/>
        <a:p>
          <a:endParaRPr lang="en-US"/>
        </a:p>
      </dgm:t>
    </dgm:pt>
    <dgm:pt modelId="{DA2222D9-AE18-441E-8A5C-A23472AB0D89}" type="sibTrans" cxnId="{9B3033E8-77D7-41D4-B80C-0EB45B4A9A29}">
      <dgm:prSet/>
      <dgm:spPr/>
      <dgm:t>
        <a:bodyPr/>
        <a:lstStyle/>
        <a:p>
          <a:endParaRPr lang="en-US"/>
        </a:p>
      </dgm:t>
    </dgm:pt>
    <dgm:pt modelId="{64EE9373-3252-45BE-AEFB-A251BE1150EB}">
      <dgm:prSet custT="1"/>
      <dgm:spPr/>
      <dgm:t>
        <a:bodyPr/>
        <a:lstStyle/>
        <a:p>
          <a:pPr>
            <a:lnSpc>
              <a:spcPct val="100000"/>
            </a:lnSpc>
          </a:pPr>
          <a:r>
            <a:rPr lang="en-US" sz="1600" dirty="0"/>
            <a:t>Fifth stage in just about selecting which fields is returned to user, it is always better to send only data needed on client side, no need for extra data transferred over the wire + we need to restrict certain users to be able to access only allowed pieces of information, some data are classified.</a:t>
          </a:r>
        </a:p>
      </dgm:t>
    </dgm:pt>
    <dgm:pt modelId="{25420C65-9B98-4032-AD5B-3A48533F3ABD}" type="parTrans" cxnId="{1B3E1F34-1E28-464F-86AD-5E64EA24AA34}">
      <dgm:prSet/>
      <dgm:spPr/>
      <dgm:t>
        <a:bodyPr/>
        <a:lstStyle/>
        <a:p>
          <a:endParaRPr lang="en-US"/>
        </a:p>
      </dgm:t>
    </dgm:pt>
    <dgm:pt modelId="{3A2968EF-AA13-4982-A30E-D00CE7A05D1F}" type="sibTrans" cxnId="{1B3E1F34-1E28-464F-86AD-5E64EA24AA34}">
      <dgm:prSet/>
      <dgm:spPr/>
      <dgm:t>
        <a:bodyPr/>
        <a:lstStyle/>
        <a:p>
          <a:endParaRPr lang="en-US"/>
        </a:p>
      </dgm:t>
    </dgm:pt>
    <dgm:pt modelId="{A623C534-4861-44C2-BF57-322359A8CE1F}" type="pres">
      <dgm:prSet presAssocID="{9EC55915-C035-4E38-AB9C-889365392140}" presName="root" presStyleCnt="0">
        <dgm:presLayoutVars>
          <dgm:dir/>
          <dgm:resizeHandles val="exact"/>
        </dgm:presLayoutVars>
      </dgm:prSet>
      <dgm:spPr/>
      <dgm:t>
        <a:bodyPr/>
        <a:lstStyle/>
        <a:p>
          <a:endParaRPr lang="en-US"/>
        </a:p>
      </dgm:t>
    </dgm:pt>
    <dgm:pt modelId="{96807FE2-3402-4FE0-B0B5-F0544B7657A5}" type="pres">
      <dgm:prSet presAssocID="{EA00F72A-3418-433B-9695-F0E62023AEDB}" presName="compNode" presStyleCnt="0"/>
      <dgm:spPr/>
    </dgm:pt>
    <dgm:pt modelId="{E8A09816-FCAF-4F2E-8D8F-9AF5D005E89F}" type="pres">
      <dgm:prSet presAssocID="{EA00F72A-3418-433B-9695-F0E62023AEDB}" presName="bgRect" presStyleLbl="bgShp" presStyleIdx="0" presStyleCnt="3"/>
      <dgm:spPr/>
    </dgm:pt>
    <dgm:pt modelId="{C1C9FDA9-0CAF-4A78-9C2E-2C3EC5FCA286}" type="pres">
      <dgm:prSet presAssocID="{EA00F72A-3418-433B-9695-F0E62023AE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User"/>
        </a:ext>
      </dgm:extLst>
    </dgm:pt>
    <dgm:pt modelId="{D05568C5-36C7-4395-ADEE-F3ACAD1E1232}" type="pres">
      <dgm:prSet presAssocID="{EA00F72A-3418-433B-9695-F0E62023AEDB}" presName="spaceRect" presStyleCnt="0"/>
      <dgm:spPr/>
    </dgm:pt>
    <dgm:pt modelId="{7E9F2C95-FC0F-437A-A861-C5285EB9AF11}" type="pres">
      <dgm:prSet presAssocID="{EA00F72A-3418-433B-9695-F0E62023AEDB}" presName="parTx" presStyleLbl="revTx" presStyleIdx="0" presStyleCnt="3">
        <dgm:presLayoutVars>
          <dgm:chMax val="0"/>
          <dgm:chPref val="0"/>
        </dgm:presLayoutVars>
      </dgm:prSet>
      <dgm:spPr/>
      <dgm:t>
        <a:bodyPr/>
        <a:lstStyle/>
        <a:p>
          <a:endParaRPr lang="en-US"/>
        </a:p>
      </dgm:t>
    </dgm:pt>
    <dgm:pt modelId="{84D6AECD-E371-4748-A881-9C76DB342E5C}" type="pres">
      <dgm:prSet presAssocID="{9F682DA8-5243-415D-8F97-4E3388CDD88B}" presName="sibTrans" presStyleCnt="0"/>
      <dgm:spPr/>
    </dgm:pt>
    <dgm:pt modelId="{169BAC73-D1CB-4381-B592-6FC7206F6EE6}" type="pres">
      <dgm:prSet presAssocID="{C6FCC7C2-1E2A-41E8-94FC-835B9D25752B}" presName="compNode" presStyleCnt="0"/>
      <dgm:spPr/>
    </dgm:pt>
    <dgm:pt modelId="{338AF8E3-7EDA-458A-BDE1-B5EA85562F41}" type="pres">
      <dgm:prSet presAssocID="{C6FCC7C2-1E2A-41E8-94FC-835B9D25752B}" presName="bgRect" presStyleLbl="bgShp" presStyleIdx="1" presStyleCnt="3"/>
      <dgm:spPr/>
    </dgm:pt>
    <dgm:pt modelId="{7C24C12C-9767-49DE-AD0C-16A840E038B5}" type="pres">
      <dgm:prSet presAssocID="{C6FCC7C2-1E2A-41E8-94FC-835B9D2575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Beginning"/>
        </a:ext>
      </dgm:extLst>
    </dgm:pt>
    <dgm:pt modelId="{E201FB32-AD71-4DB0-8B0D-D92D09365A8E}" type="pres">
      <dgm:prSet presAssocID="{C6FCC7C2-1E2A-41E8-94FC-835B9D25752B}" presName="spaceRect" presStyleCnt="0"/>
      <dgm:spPr/>
    </dgm:pt>
    <dgm:pt modelId="{9943DD7B-F2A1-48FD-8A55-A0EE1AFB64B1}" type="pres">
      <dgm:prSet presAssocID="{C6FCC7C2-1E2A-41E8-94FC-835B9D25752B}" presName="parTx" presStyleLbl="revTx" presStyleIdx="1" presStyleCnt="3">
        <dgm:presLayoutVars>
          <dgm:chMax val="0"/>
          <dgm:chPref val="0"/>
        </dgm:presLayoutVars>
      </dgm:prSet>
      <dgm:spPr/>
      <dgm:t>
        <a:bodyPr/>
        <a:lstStyle/>
        <a:p>
          <a:endParaRPr lang="en-US"/>
        </a:p>
      </dgm:t>
    </dgm:pt>
    <dgm:pt modelId="{6C0427E4-8870-4DA9-8334-73A3BE6E0C3D}" type="pres">
      <dgm:prSet presAssocID="{DA2222D9-AE18-441E-8A5C-A23472AB0D89}" presName="sibTrans" presStyleCnt="0"/>
      <dgm:spPr/>
    </dgm:pt>
    <dgm:pt modelId="{E72A52C7-A057-45ED-BD3A-AD67CF6241F9}" type="pres">
      <dgm:prSet presAssocID="{64EE9373-3252-45BE-AEFB-A251BE1150EB}" presName="compNode" presStyleCnt="0"/>
      <dgm:spPr/>
    </dgm:pt>
    <dgm:pt modelId="{664F0385-42C1-47C8-8843-97F8B3E3877C}" type="pres">
      <dgm:prSet presAssocID="{64EE9373-3252-45BE-AEFB-A251BE1150EB}" presName="bgRect" presStyleLbl="bgShp" presStyleIdx="2" presStyleCnt="3"/>
      <dgm:spPr/>
    </dgm:pt>
    <dgm:pt modelId="{1B281DF8-1609-4D93-BA6C-DF7958C5F239}" type="pres">
      <dgm:prSet presAssocID="{64EE9373-3252-45BE-AEFB-A251BE1150E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Flowchart"/>
        </a:ext>
      </dgm:extLst>
    </dgm:pt>
    <dgm:pt modelId="{12161E79-1707-4E76-B9FC-678FF89F0322}" type="pres">
      <dgm:prSet presAssocID="{64EE9373-3252-45BE-AEFB-A251BE1150EB}" presName="spaceRect" presStyleCnt="0"/>
      <dgm:spPr/>
    </dgm:pt>
    <dgm:pt modelId="{3537AE9E-BE85-4D8E-9FF3-8B3455466359}" type="pres">
      <dgm:prSet presAssocID="{64EE9373-3252-45BE-AEFB-A251BE1150EB}" presName="parTx" presStyleLbl="revTx" presStyleIdx="2" presStyleCnt="3">
        <dgm:presLayoutVars>
          <dgm:chMax val="0"/>
          <dgm:chPref val="0"/>
        </dgm:presLayoutVars>
      </dgm:prSet>
      <dgm:spPr/>
      <dgm:t>
        <a:bodyPr/>
        <a:lstStyle/>
        <a:p>
          <a:endParaRPr lang="en-US"/>
        </a:p>
      </dgm:t>
    </dgm:pt>
  </dgm:ptLst>
  <dgm:cxnLst>
    <dgm:cxn modelId="{9B3033E8-77D7-41D4-B80C-0EB45B4A9A29}" srcId="{9EC55915-C035-4E38-AB9C-889365392140}" destId="{C6FCC7C2-1E2A-41E8-94FC-835B9D25752B}" srcOrd="1" destOrd="0" parTransId="{5FC323F4-07E6-4673-AE9C-757D331418F3}" sibTransId="{DA2222D9-AE18-441E-8A5C-A23472AB0D89}"/>
    <dgm:cxn modelId="{1B3E1F34-1E28-464F-86AD-5E64EA24AA34}" srcId="{9EC55915-C035-4E38-AB9C-889365392140}" destId="{64EE9373-3252-45BE-AEFB-A251BE1150EB}" srcOrd="2" destOrd="0" parTransId="{25420C65-9B98-4032-AD5B-3A48533F3ABD}" sibTransId="{3A2968EF-AA13-4982-A30E-D00CE7A05D1F}"/>
    <dgm:cxn modelId="{9E5368DD-31EF-423D-BA4F-2F5F8576F032}" type="presOf" srcId="{EA00F72A-3418-433B-9695-F0E62023AEDB}" destId="{7E9F2C95-FC0F-437A-A861-C5285EB9AF11}" srcOrd="0" destOrd="0" presId="urn:microsoft.com/office/officeart/2018/2/layout/IconVerticalSolidList"/>
    <dgm:cxn modelId="{D9B6E66C-81CA-42A8-BA45-1F92D333B5F2}" type="presOf" srcId="{64EE9373-3252-45BE-AEFB-A251BE1150EB}" destId="{3537AE9E-BE85-4D8E-9FF3-8B3455466359}" srcOrd="0" destOrd="0" presId="urn:microsoft.com/office/officeart/2018/2/layout/IconVerticalSolidList"/>
    <dgm:cxn modelId="{06A435E2-57A4-444C-9D02-635E0BE7FBD0}" type="presOf" srcId="{C6FCC7C2-1E2A-41E8-94FC-835B9D25752B}" destId="{9943DD7B-F2A1-48FD-8A55-A0EE1AFB64B1}" srcOrd="0" destOrd="0" presId="urn:microsoft.com/office/officeart/2018/2/layout/IconVerticalSolidList"/>
    <dgm:cxn modelId="{AD52EEB2-4418-4228-B77E-2FD733ED8905}" srcId="{9EC55915-C035-4E38-AB9C-889365392140}" destId="{EA00F72A-3418-433B-9695-F0E62023AEDB}" srcOrd="0" destOrd="0" parTransId="{52E8B145-A4B8-4C75-AF09-5B5F47BD8196}" sibTransId="{9F682DA8-5243-415D-8F97-4E3388CDD88B}"/>
    <dgm:cxn modelId="{6AA229A6-B964-466B-B4B4-2CB7948AD194}" type="presOf" srcId="{9EC55915-C035-4E38-AB9C-889365392140}" destId="{A623C534-4861-44C2-BF57-322359A8CE1F}" srcOrd="0" destOrd="0" presId="urn:microsoft.com/office/officeart/2018/2/layout/IconVerticalSolidList"/>
    <dgm:cxn modelId="{A0E34A32-CE35-45D0-9DFB-169C610EC76D}" type="presParOf" srcId="{A623C534-4861-44C2-BF57-322359A8CE1F}" destId="{96807FE2-3402-4FE0-B0B5-F0544B7657A5}" srcOrd="0" destOrd="0" presId="urn:microsoft.com/office/officeart/2018/2/layout/IconVerticalSolidList"/>
    <dgm:cxn modelId="{F268A750-0147-42E7-A262-A36E09E0A796}" type="presParOf" srcId="{96807FE2-3402-4FE0-B0B5-F0544B7657A5}" destId="{E8A09816-FCAF-4F2E-8D8F-9AF5D005E89F}" srcOrd="0" destOrd="0" presId="urn:microsoft.com/office/officeart/2018/2/layout/IconVerticalSolidList"/>
    <dgm:cxn modelId="{8F1D8ED6-B4C4-44FD-8C44-F88D29405CB6}" type="presParOf" srcId="{96807FE2-3402-4FE0-B0B5-F0544B7657A5}" destId="{C1C9FDA9-0CAF-4A78-9C2E-2C3EC5FCA286}" srcOrd="1" destOrd="0" presId="urn:microsoft.com/office/officeart/2018/2/layout/IconVerticalSolidList"/>
    <dgm:cxn modelId="{41E0514A-9B2B-407C-8C46-AA10346D4BEE}" type="presParOf" srcId="{96807FE2-3402-4FE0-B0B5-F0544B7657A5}" destId="{D05568C5-36C7-4395-ADEE-F3ACAD1E1232}" srcOrd="2" destOrd="0" presId="urn:microsoft.com/office/officeart/2018/2/layout/IconVerticalSolidList"/>
    <dgm:cxn modelId="{C0D9246A-736D-456A-9FB1-536E1610A978}" type="presParOf" srcId="{96807FE2-3402-4FE0-B0B5-F0544B7657A5}" destId="{7E9F2C95-FC0F-437A-A861-C5285EB9AF11}" srcOrd="3" destOrd="0" presId="urn:microsoft.com/office/officeart/2018/2/layout/IconVerticalSolidList"/>
    <dgm:cxn modelId="{EE594F7F-FEB5-456E-A034-54AA64621C4B}" type="presParOf" srcId="{A623C534-4861-44C2-BF57-322359A8CE1F}" destId="{84D6AECD-E371-4748-A881-9C76DB342E5C}" srcOrd="1" destOrd="0" presId="urn:microsoft.com/office/officeart/2018/2/layout/IconVerticalSolidList"/>
    <dgm:cxn modelId="{63D93ED9-2507-4E57-A2B2-FBCC92FE6A13}" type="presParOf" srcId="{A623C534-4861-44C2-BF57-322359A8CE1F}" destId="{169BAC73-D1CB-4381-B592-6FC7206F6EE6}" srcOrd="2" destOrd="0" presId="urn:microsoft.com/office/officeart/2018/2/layout/IconVerticalSolidList"/>
    <dgm:cxn modelId="{8A930431-EB23-40E9-B75A-C48ACE6FBF56}" type="presParOf" srcId="{169BAC73-D1CB-4381-B592-6FC7206F6EE6}" destId="{338AF8E3-7EDA-458A-BDE1-B5EA85562F41}" srcOrd="0" destOrd="0" presId="urn:microsoft.com/office/officeart/2018/2/layout/IconVerticalSolidList"/>
    <dgm:cxn modelId="{DA796DB5-64DA-4F3D-83E2-1FCF48E09657}" type="presParOf" srcId="{169BAC73-D1CB-4381-B592-6FC7206F6EE6}" destId="{7C24C12C-9767-49DE-AD0C-16A840E038B5}" srcOrd="1" destOrd="0" presId="urn:microsoft.com/office/officeart/2018/2/layout/IconVerticalSolidList"/>
    <dgm:cxn modelId="{FD9B3B40-24A1-421D-B1D1-575135149006}" type="presParOf" srcId="{169BAC73-D1CB-4381-B592-6FC7206F6EE6}" destId="{E201FB32-AD71-4DB0-8B0D-D92D09365A8E}" srcOrd="2" destOrd="0" presId="urn:microsoft.com/office/officeart/2018/2/layout/IconVerticalSolidList"/>
    <dgm:cxn modelId="{2ADF1017-94ED-47A4-A3B0-0523E1E85B3C}" type="presParOf" srcId="{169BAC73-D1CB-4381-B592-6FC7206F6EE6}" destId="{9943DD7B-F2A1-48FD-8A55-A0EE1AFB64B1}" srcOrd="3" destOrd="0" presId="urn:microsoft.com/office/officeart/2018/2/layout/IconVerticalSolidList"/>
    <dgm:cxn modelId="{03035DB2-F7CB-4588-9020-BCFE15F7BA56}" type="presParOf" srcId="{A623C534-4861-44C2-BF57-322359A8CE1F}" destId="{6C0427E4-8870-4DA9-8334-73A3BE6E0C3D}" srcOrd="3" destOrd="0" presId="urn:microsoft.com/office/officeart/2018/2/layout/IconVerticalSolidList"/>
    <dgm:cxn modelId="{E4A0D46A-E33A-4371-BC2D-2BFAFDA42509}" type="presParOf" srcId="{A623C534-4861-44C2-BF57-322359A8CE1F}" destId="{E72A52C7-A057-45ED-BD3A-AD67CF6241F9}" srcOrd="4" destOrd="0" presId="urn:microsoft.com/office/officeart/2018/2/layout/IconVerticalSolidList"/>
    <dgm:cxn modelId="{F5B85831-6D21-408C-900B-6B527679F13A}" type="presParOf" srcId="{E72A52C7-A057-45ED-BD3A-AD67CF6241F9}" destId="{664F0385-42C1-47C8-8843-97F8B3E3877C}" srcOrd="0" destOrd="0" presId="urn:microsoft.com/office/officeart/2018/2/layout/IconVerticalSolidList"/>
    <dgm:cxn modelId="{13AB235D-61C7-4C3A-A134-1A00A82C3907}" type="presParOf" srcId="{E72A52C7-A057-45ED-BD3A-AD67CF6241F9}" destId="{1B281DF8-1609-4D93-BA6C-DF7958C5F239}" srcOrd="1" destOrd="0" presId="urn:microsoft.com/office/officeart/2018/2/layout/IconVerticalSolidList"/>
    <dgm:cxn modelId="{329DD436-91A6-4785-9173-BAF93B4EB8BF}" type="presParOf" srcId="{E72A52C7-A057-45ED-BD3A-AD67CF6241F9}" destId="{12161E79-1707-4E76-B9FC-678FF89F0322}" srcOrd="2" destOrd="0" presId="urn:microsoft.com/office/officeart/2018/2/layout/IconVerticalSolidList"/>
    <dgm:cxn modelId="{65CD6263-0DF8-4542-BF79-F9C8FD16FC18}" type="presParOf" srcId="{E72A52C7-A057-45ED-BD3A-AD67CF6241F9}" destId="{3537AE9E-BE85-4D8E-9FF3-8B345546635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E17681-B265-428E-BB04-C2B073BE82B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BEAFB44D-3296-47C7-8056-DBA36740EC61}">
      <dgm:prSet/>
      <dgm:spPr/>
      <dgm:t>
        <a:bodyPr/>
        <a:lstStyle/>
        <a:p>
          <a:r>
            <a:rPr lang="ar-SA"/>
            <a:t>Authentication.</a:t>
          </a:r>
          <a:endParaRPr lang="en-US"/>
        </a:p>
      </dgm:t>
    </dgm:pt>
    <dgm:pt modelId="{D5B3E211-1926-43A1-AE37-03AA8AEB67D7}" type="parTrans" cxnId="{2E19BF86-520E-4843-A497-14D6622F8828}">
      <dgm:prSet/>
      <dgm:spPr/>
      <dgm:t>
        <a:bodyPr/>
        <a:lstStyle/>
        <a:p>
          <a:endParaRPr lang="en-US"/>
        </a:p>
      </dgm:t>
    </dgm:pt>
    <dgm:pt modelId="{EFE0ED6A-C37C-45CF-9E7D-FDEBF666DD0A}" type="sibTrans" cxnId="{2E19BF86-520E-4843-A497-14D6622F8828}">
      <dgm:prSet/>
      <dgm:spPr/>
      <dgm:t>
        <a:bodyPr/>
        <a:lstStyle/>
        <a:p>
          <a:endParaRPr lang="en-US"/>
        </a:p>
      </dgm:t>
    </dgm:pt>
    <dgm:pt modelId="{A2A5F5B7-BE74-4D7C-9768-31E4F7EA0502}">
      <dgm:prSet/>
      <dgm:spPr/>
      <dgm:t>
        <a:bodyPr/>
        <a:lstStyle/>
        <a:p>
          <a:r>
            <a:rPr lang="ar-SA" dirty="0"/>
            <a:t>Getting the ID of each status.</a:t>
          </a:r>
          <a:endParaRPr lang="en-US" dirty="0"/>
        </a:p>
      </dgm:t>
    </dgm:pt>
    <dgm:pt modelId="{0B628B2F-159B-441B-9D6D-EE1F046B90C6}" type="parTrans" cxnId="{43A80AE0-3F27-4B58-BE5E-F598EB52A76C}">
      <dgm:prSet/>
      <dgm:spPr/>
      <dgm:t>
        <a:bodyPr/>
        <a:lstStyle/>
        <a:p>
          <a:endParaRPr lang="en-US"/>
        </a:p>
      </dgm:t>
    </dgm:pt>
    <dgm:pt modelId="{3462EFC4-7D32-4F76-98E4-55A81B896BF9}" type="sibTrans" cxnId="{43A80AE0-3F27-4B58-BE5E-F598EB52A76C}">
      <dgm:prSet/>
      <dgm:spPr/>
      <dgm:t>
        <a:bodyPr/>
        <a:lstStyle/>
        <a:p>
          <a:endParaRPr lang="en-US"/>
        </a:p>
      </dgm:t>
    </dgm:pt>
    <dgm:pt modelId="{F9E3C97A-C4FB-47EE-AFDF-740DE92EB08C}">
      <dgm:prSet/>
      <dgm:spPr/>
      <dgm:t>
        <a:bodyPr/>
        <a:lstStyle/>
        <a:p>
          <a:r>
            <a:rPr lang="ar-SA" dirty="0"/>
            <a:t>Sending the actual status from model.</a:t>
          </a:r>
          <a:endParaRPr lang="en-US" dirty="0"/>
        </a:p>
      </dgm:t>
    </dgm:pt>
    <dgm:pt modelId="{C8591BAE-2CA1-4A19-A0DF-E38AF58E3D90}" type="parTrans" cxnId="{4071A8A6-340B-44C0-AD02-EDEC5CC132AC}">
      <dgm:prSet/>
      <dgm:spPr/>
      <dgm:t>
        <a:bodyPr/>
        <a:lstStyle/>
        <a:p>
          <a:endParaRPr lang="en-US"/>
        </a:p>
      </dgm:t>
    </dgm:pt>
    <dgm:pt modelId="{26324677-B1E3-4B8D-B917-1BE3501B5107}" type="sibTrans" cxnId="{4071A8A6-340B-44C0-AD02-EDEC5CC132AC}">
      <dgm:prSet/>
      <dgm:spPr/>
      <dgm:t>
        <a:bodyPr/>
        <a:lstStyle/>
        <a:p>
          <a:endParaRPr lang="en-US"/>
        </a:p>
      </dgm:t>
    </dgm:pt>
    <dgm:pt modelId="{6E42C881-EE95-4208-85F6-FA3C39BB1412}">
      <dgm:prSet/>
      <dgm:spPr/>
      <dgm:t>
        <a:bodyPr/>
        <a:lstStyle/>
        <a:p>
          <a:r>
            <a:rPr lang="ar-SA" dirty="0"/>
            <a:t>Receiving the link of the suitable story</a:t>
          </a:r>
          <a:r>
            <a:rPr lang="en-US" dirty="0"/>
            <a:t>.</a:t>
          </a:r>
        </a:p>
      </dgm:t>
    </dgm:pt>
    <dgm:pt modelId="{32FE41A6-6BDC-426D-9487-F896E762A54F}" type="parTrans" cxnId="{502E1336-CFB6-44D6-8EF5-3EF5F968701A}">
      <dgm:prSet/>
      <dgm:spPr/>
      <dgm:t>
        <a:bodyPr/>
        <a:lstStyle/>
        <a:p>
          <a:endParaRPr lang="en-US"/>
        </a:p>
      </dgm:t>
    </dgm:pt>
    <dgm:pt modelId="{05057F5F-4385-44A3-BD1F-FFBE115B59DB}" type="sibTrans" cxnId="{502E1336-CFB6-44D6-8EF5-3EF5F968701A}">
      <dgm:prSet/>
      <dgm:spPr/>
      <dgm:t>
        <a:bodyPr/>
        <a:lstStyle/>
        <a:p>
          <a:endParaRPr lang="en-US"/>
        </a:p>
      </dgm:t>
    </dgm:pt>
    <dgm:pt modelId="{DD2E801A-B09F-4A92-B817-70A932EA96C5}" type="pres">
      <dgm:prSet presAssocID="{93E17681-B265-428E-BB04-C2B073BE82BF}" presName="outerComposite" presStyleCnt="0">
        <dgm:presLayoutVars>
          <dgm:chMax val="5"/>
          <dgm:dir/>
          <dgm:resizeHandles val="exact"/>
        </dgm:presLayoutVars>
      </dgm:prSet>
      <dgm:spPr/>
      <dgm:t>
        <a:bodyPr/>
        <a:lstStyle/>
        <a:p>
          <a:endParaRPr lang="en-US"/>
        </a:p>
      </dgm:t>
    </dgm:pt>
    <dgm:pt modelId="{7AD61C88-2575-4377-B021-1A6930BB25CF}" type="pres">
      <dgm:prSet presAssocID="{93E17681-B265-428E-BB04-C2B073BE82BF}" presName="dummyMaxCanvas" presStyleCnt="0">
        <dgm:presLayoutVars/>
      </dgm:prSet>
      <dgm:spPr/>
    </dgm:pt>
    <dgm:pt modelId="{BD852A3C-36DD-4B22-BF20-73297A6B60BC}" type="pres">
      <dgm:prSet presAssocID="{93E17681-B265-428E-BB04-C2B073BE82BF}" presName="FourNodes_1" presStyleLbl="node1" presStyleIdx="0" presStyleCnt="4">
        <dgm:presLayoutVars>
          <dgm:bulletEnabled val="1"/>
        </dgm:presLayoutVars>
      </dgm:prSet>
      <dgm:spPr/>
      <dgm:t>
        <a:bodyPr/>
        <a:lstStyle/>
        <a:p>
          <a:endParaRPr lang="en-US"/>
        </a:p>
      </dgm:t>
    </dgm:pt>
    <dgm:pt modelId="{C515B93D-8470-4749-9366-5430F2C7A5B0}" type="pres">
      <dgm:prSet presAssocID="{93E17681-B265-428E-BB04-C2B073BE82BF}" presName="FourNodes_2" presStyleLbl="node1" presStyleIdx="1" presStyleCnt="4">
        <dgm:presLayoutVars>
          <dgm:bulletEnabled val="1"/>
        </dgm:presLayoutVars>
      </dgm:prSet>
      <dgm:spPr/>
      <dgm:t>
        <a:bodyPr/>
        <a:lstStyle/>
        <a:p>
          <a:endParaRPr lang="en-US"/>
        </a:p>
      </dgm:t>
    </dgm:pt>
    <dgm:pt modelId="{E3FEE24E-D9AA-4976-8B28-10800BFE9FB9}" type="pres">
      <dgm:prSet presAssocID="{93E17681-B265-428E-BB04-C2B073BE82BF}" presName="FourNodes_3" presStyleLbl="node1" presStyleIdx="2" presStyleCnt="4">
        <dgm:presLayoutVars>
          <dgm:bulletEnabled val="1"/>
        </dgm:presLayoutVars>
      </dgm:prSet>
      <dgm:spPr/>
      <dgm:t>
        <a:bodyPr/>
        <a:lstStyle/>
        <a:p>
          <a:endParaRPr lang="en-US"/>
        </a:p>
      </dgm:t>
    </dgm:pt>
    <dgm:pt modelId="{13E9764B-7914-4E51-8C14-18F2F0EDE933}" type="pres">
      <dgm:prSet presAssocID="{93E17681-B265-428E-BB04-C2B073BE82BF}" presName="FourNodes_4" presStyleLbl="node1" presStyleIdx="3" presStyleCnt="4">
        <dgm:presLayoutVars>
          <dgm:bulletEnabled val="1"/>
        </dgm:presLayoutVars>
      </dgm:prSet>
      <dgm:spPr/>
      <dgm:t>
        <a:bodyPr/>
        <a:lstStyle/>
        <a:p>
          <a:endParaRPr lang="en-US"/>
        </a:p>
      </dgm:t>
    </dgm:pt>
    <dgm:pt modelId="{80BFE3F5-4700-4E90-B0D2-A58C7EF9E680}" type="pres">
      <dgm:prSet presAssocID="{93E17681-B265-428E-BB04-C2B073BE82BF}" presName="FourConn_1-2" presStyleLbl="fgAccFollowNode1" presStyleIdx="0" presStyleCnt="3">
        <dgm:presLayoutVars>
          <dgm:bulletEnabled val="1"/>
        </dgm:presLayoutVars>
      </dgm:prSet>
      <dgm:spPr/>
      <dgm:t>
        <a:bodyPr/>
        <a:lstStyle/>
        <a:p>
          <a:endParaRPr lang="en-US"/>
        </a:p>
      </dgm:t>
    </dgm:pt>
    <dgm:pt modelId="{DC42E7DF-F55C-4E50-B372-956E6A04BA94}" type="pres">
      <dgm:prSet presAssocID="{93E17681-B265-428E-BB04-C2B073BE82BF}" presName="FourConn_2-3" presStyleLbl="fgAccFollowNode1" presStyleIdx="1" presStyleCnt="3">
        <dgm:presLayoutVars>
          <dgm:bulletEnabled val="1"/>
        </dgm:presLayoutVars>
      </dgm:prSet>
      <dgm:spPr/>
      <dgm:t>
        <a:bodyPr/>
        <a:lstStyle/>
        <a:p>
          <a:endParaRPr lang="en-US"/>
        </a:p>
      </dgm:t>
    </dgm:pt>
    <dgm:pt modelId="{448AD57A-F85A-4AE3-86B2-BB1FC1E6C8AB}" type="pres">
      <dgm:prSet presAssocID="{93E17681-B265-428E-BB04-C2B073BE82BF}" presName="FourConn_3-4" presStyleLbl="fgAccFollowNode1" presStyleIdx="2" presStyleCnt="3">
        <dgm:presLayoutVars>
          <dgm:bulletEnabled val="1"/>
        </dgm:presLayoutVars>
      </dgm:prSet>
      <dgm:spPr/>
      <dgm:t>
        <a:bodyPr/>
        <a:lstStyle/>
        <a:p>
          <a:endParaRPr lang="en-US"/>
        </a:p>
      </dgm:t>
    </dgm:pt>
    <dgm:pt modelId="{DE6BA1D5-8722-4FE4-99BD-72ADD0F34616}" type="pres">
      <dgm:prSet presAssocID="{93E17681-B265-428E-BB04-C2B073BE82BF}" presName="FourNodes_1_text" presStyleLbl="node1" presStyleIdx="3" presStyleCnt="4">
        <dgm:presLayoutVars>
          <dgm:bulletEnabled val="1"/>
        </dgm:presLayoutVars>
      </dgm:prSet>
      <dgm:spPr/>
      <dgm:t>
        <a:bodyPr/>
        <a:lstStyle/>
        <a:p>
          <a:endParaRPr lang="en-US"/>
        </a:p>
      </dgm:t>
    </dgm:pt>
    <dgm:pt modelId="{E0F57E22-A046-4EB1-9B60-CE6E89459903}" type="pres">
      <dgm:prSet presAssocID="{93E17681-B265-428E-BB04-C2B073BE82BF}" presName="FourNodes_2_text" presStyleLbl="node1" presStyleIdx="3" presStyleCnt="4">
        <dgm:presLayoutVars>
          <dgm:bulletEnabled val="1"/>
        </dgm:presLayoutVars>
      </dgm:prSet>
      <dgm:spPr/>
      <dgm:t>
        <a:bodyPr/>
        <a:lstStyle/>
        <a:p>
          <a:endParaRPr lang="en-US"/>
        </a:p>
      </dgm:t>
    </dgm:pt>
    <dgm:pt modelId="{CBD1346D-83EE-4FAD-A40F-57584594C1E0}" type="pres">
      <dgm:prSet presAssocID="{93E17681-B265-428E-BB04-C2B073BE82BF}" presName="FourNodes_3_text" presStyleLbl="node1" presStyleIdx="3" presStyleCnt="4">
        <dgm:presLayoutVars>
          <dgm:bulletEnabled val="1"/>
        </dgm:presLayoutVars>
      </dgm:prSet>
      <dgm:spPr/>
      <dgm:t>
        <a:bodyPr/>
        <a:lstStyle/>
        <a:p>
          <a:endParaRPr lang="en-US"/>
        </a:p>
      </dgm:t>
    </dgm:pt>
    <dgm:pt modelId="{E8FB8851-C187-4492-89BB-17EAA89FF208}" type="pres">
      <dgm:prSet presAssocID="{93E17681-B265-428E-BB04-C2B073BE82BF}" presName="FourNodes_4_text" presStyleLbl="node1" presStyleIdx="3" presStyleCnt="4">
        <dgm:presLayoutVars>
          <dgm:bulletEnabled val="1"/>
        </dgm:presLayoutVars>
      </dgm:prSet>
      <dgm:spPr/>
      <dgm:t>
        <a:bodyPr/>
        <a:lstStyle/>
        <a:p>
          <a:endParaRPr lang="en-US"/>
        </a:p>
      </dgm:t>
    </dgm:pt>
  </dgm:ptLst>
  <dgm:cxnLst>
    <dgm:cxn modelId="{2E19BF86-520E-4843-A497-14D6622F8828}" srcId="{93E17681-B265-428E-BB04-C2B073BE82BF}" destId="{BEAFB44D-3296-47C7-8056-DBA36740EC61}" srcOrd="0" destOrd="0" parTransId="{D5B3E211-1926-43A1-AE37-03AA8AEB67D7}" sibTransId="{EFE0ED6A-C37C-45CF-9E7D-FDEBF666DD0A}"/>
    <dgm:cxn modelId="{F5636127-726A-462E-B282-6A5FB7F2B1D6}" type="presOf" srcId="{26324677-B1E3-4B8D-B917-1BE3501B5107}" destId="{448AD57A-F85A-4AE3-86B2-BB1FC1E6C8AB}" srcOrd="0" destOrd="0" presId="urn:microsoft.com/office/officeart/2005/8/layout/vProcess5"/>
    <dgm:cxn modelId="{711F988F-2BE0-4088-A16D-FB0A0EEADC2C}" type="presOf" srcId="{BEAFB44D-3296-47C7-8056-DBA36740EC61}" destId="{BD852A3C-36DD-4B22-BF20-73297A6B60BC}" srcOrd="0" destOrd="0" presId="urn:microsoft.com/office/officeart/2005/8/layout/vProcess5"/>
    <dgm:cxn modelId="{A08590E1-3423-4970-BD67-A71204114FE5}" type="presOf" srcId="{93E17681-B265-428E-BB04-C2B073BE82BF}" destId="{DD2E801A-B09F-4A92-B817-70A932EA96C5}" srcOrd="0" destOrd="0" presId="urn:microsoft.com/office/officeart/2005/8/layout/vProcess5"/>
    <dgm:cxn modelId="{65FF5560-5F7B-49CB-8880-3334E4FC5459}" type="presOf" srcId="{6E42C881-EE95-4208-85F6-FA3C39BB1412}" destId="{13E9764B-7914-4E51-8C14-18F2F0EDE933}" srcOrd="0" destOrd="0" presId="urn:microsoft.com/office/officeart/2005/8/layout/vProcess5"/>
    <dgm:cxn modelId="{65A3A949-1D53-4633-8003-4A904DB277CE}" type="presOf" srcId="{3462EFC4-7D32-4F76-98E4-55A81B896BF9}" destId="{DC42E7DF-F55C-4E50-B372-956E6A04BA94}" srcOrd="0" destOrd="0" presId="urn:microsoft.com/office/officeart/2005/8/layout/vProcess5"/>
    <dgm:cxn modelId="{FD23D327-B2CE-47D1-B74F-708F113AD69A}" type="presOf" srcId="{A2A5F5B7-BE74-4D7C-9768-31E4F7EA0502}" destId="{C515B93D-8470-4749-9366-5430F2C7A5B0}" srcOrd="0" destOrd="0" presId="urn:microsoft.com/office/officeart/2005/8/layout/vProcess5"/>
    <dgm:cxn modelId="{29E93B81-94B7-4FB4-A616-3A1EBB649D00}" type="presOf" srcId="{6E42C881-EE95-4208-85F6-FA3C39BB1412}" destId="{E8FB8851-C187-4492-89BB-17EAA89FF208}" srcOrd="1" destOrd="0" presId="urn:microsoft.com/office/officeart/2005/8/layout/vProcess5"/>
    <dgm:cxn modelId="{FBC26E8E-8B14-4D5C-BC83-1273B60487B3}" type="presOf" srcId="{EFE0ED6A-C37C-45CF-9E7D-FDEBF666DD0A}" destId="{80BFE3F5-4700-4E90-B0D2-A58C7EF9E680}" srcOrd="0" destOrd="0" presId="urn:microsoft.com/office/officeart/2005/8/layout/vProcess5"/>
    <dgm:cxn modelId="{4E465C7A-3462-40CD-8A31-DFD59B7F9ACA}" type="presOf" srcId="{A2A5F5B7-BE74-4D7C-9768-31E4F7EA0502}" destId="{E0F57E22-A046-4EB1-9B60-CE6E89459903}" srcOrd="1" destOrd="0" presId="urn:microsoft.com/office/officeart/2005/8/layout/vProcess5"/>
    <dgm:cxn modelId="{0EB1414A-23F9-46B4-92D2-404F7C4387FD}" type="presOf" srcId="{F9E3C97A-C4FB-47EE-AFDF-740DE92EB08C}" destId="{E3FEE24E-D9AA-4976-8B28-10800BFE9FB9}" srcOrd="0" destOrd="0" presId="urn:microsoft.com/office/officeart/2005/8/layout/vProcess5"/>
    <dgm:cxn modelId="{4071A8A6-340B-44C0-AD02-EDEC5CC132AC}" srcId="{93E17681-B265-428E-BB04-C2B073BE82BF}" destId="{F9E3C97A-C4FB-47EE-AFDF-740DE92EB08C}" srcOrd="2" destOrd="0" parTransId="{C8591BAE-2CA1-4A19-A0DF-E38AF58E3D90}" sibTransId="{26324677-B1E3-4B8D-B917-1BE3501B5107}"/>
    <dgm:cxn modelId="{502E1336-CFB6-44D6-8EF5-3EF5F968701A}" srcId="{93E17681-B265-428E-BB04-C2B073BE82BF}" destId="{6E42C881-EE95-4208-85F6-FA3C39BB1412}" srcOrd="3" destOrd="0" parTransId="{32FE41A6-6BDC-426D-9487-F896E762A54F}" sibTransId="{05057F5F-4385-44A3-BD1F-FFBE115B59DB}"/>
    <dgm:cxn modelId="{CBEBAFFF-5281-4351-8A64-5ACDF7E8FD36}" type="presOf" srcId="{BEAFB44D-3296-47C7-8056-DBA36740EC61}" destId="{DE6BA1D5-8722-4FE4-99BD-72ADD0F34616}" srcOrd="1" destOrd="0" presId="urn:microsoft.com/office/officeart/2005/8/layout/vProcess5"/>
    <dgm:cxn modelId="{43A80AE0-3F27-4B58-BE5E-F598EB52A76C}" srcId="{93E17681-B265-428E-BB04-C2B073BE82BF}" destId="{A2A5F5B7-BE74-4D7C-9768-31E4F7EA0502}" srcOrd="1" destOrd="0" parTransId="{0B628B2F-159B-441B-9D6D-EE1F046B90C6}" sibTransId="{3462EFC4-7D32-4F76-98E4-55A81B896BF9}"/>
    <dgm:cxn modelId="{87B58BC8-9710-4DA4-A9BA-B773C7417B26}" type="presOf" srcId="{F9E3C97A-C4FB-47EE-AFDF-740DE92EB08C}" destId="{CBD1346D-83EE-4FAD-A40F-57584594C1E0}" srcOrd="1" destOrd="0" presId="urn:microsoft.com/office/officeart/2005/8/layout/vProcess5"/>
    <dgm:cxn modelId="{7AA8DBBF-4C7F-418A-ADE8-C9EDBAE36CE8}" type="presParOf" srcId="{DD2E801A-B09F-4A92-B817-70A932EA96C5}" destId="{7AD61C88-2575-4377-B021-1A6930BB25CF}" srcOrd="0" destOrd="0" presId="urn:microsoft.com/office/officeart/2005/8/layout/vProcess5"/>
    <dgm:cxn modelId="{03EA41DF-2643-4C39-A048-B43F977E9852}" type="presParOf" srcId="{DD2E801A-B09F-4A92-B817-70A932EA96C5}" destId="{BD852A3C-36DD-4B22-BF20-73297A6B60BC}" srcOrd="1" destOrd="0" presId="urn:microsoft.com/office/officeart/2005/8/layout/vProcess5"/>
    <dgm:cxn modelId="{060C3073-3807-4AA9-A585-1FF4BDD3EE91}" type="presParOf" srcId="{DD2E801A-B09F-4A92-B817-70A932EA96C5}" destId="{C515B93D-8470-4749-9366-5430F2C7A5B0}" srcOrd="2" destOrd="0" presId="urn:microsoft.com/office/officeart/2005/8/layout/vProcess5"/>
    <dgm:cxn modelId="{04D868AE-F7C8-45B3-830F-1D60E78900F8}" type="presParOf" srcId="{DD2E801A-B09F-4A92-B817-70A932EA96C5}" destId="{E3FEE24E-D9AA-4976-8B28-10800BFE9FB9}" srcOrd="3" destOrd="0" presId="urn:microsoft.com/office/officeart/2005/8/layout/vProcess5"/>
    <dgm:cxn modelId="{3C11E83D-2C3C-414D-AA88-8C5E8918BA51}" type="presParOf" srcId="{DD2E801A-B09F-4A92-B817-70A932EA96C5}" destId="{13E9764B-7914-4E51-8C14-18F2F0EDE933}" srcOrd="4" destOrd="0" presId="urn:microsoft.com/office/officeart/2005/8/layout/vProcess5"/>
    <dgm:cxn modelId="{C2287619-A94D-405C-8CC1-F3CB22F5BA67}" type="presParOf" srcId="{DD2E801A-B09F-4A92-B817-70A932EA96C5}" destId="{80BFE3F5-4700-4E90-B0D2-A58C7EF9E680}" srcOrd="5" destOrd="0" presId="urn:microsoft.com/office/officeart/2005/8/layout/vProcess5"/>
    <dgm:cxn modelId="{00543B8E-5606-4951-B27B-8BD6205506D5}" type="presParOf" srcId="{DD2E801A-B09F-4A92-B817-70A932EA96C5}" destId="{DC42E7DF-F55C-4E50-B372-956E6A04BA94}" srcOrd="6" destOrd="0" presId="urn:microsoft.com/office/officeart/2005/8/layout/vProcess5"/>
    <dgm:cxn modelId="{6F0A660F-73EC-4D1A-A30D-53BBDD29C31F}" type="presParOf" srcId="{DD2E801A-B09F-4A92-B817-70A932EA96C5}" destId="{448AD57A-F85A-4AE3-86B2-BB1FC1E6C8AB}" srcOrd="7" destOrd="0" presId="urn:microsoft.com/office/officeart/2005/8/layout/vProcess5"/>
    <dgm:cxn modelId="{8A3EE57B-68E2-4FE1-95CC-ECB1C7E3886D}" type="presParOf" srcId="{DD2E801A-B09F-4A92-B817-70A932EA96C5}" destId="{DE6BA1D5-8722-4FE4-99BD-72ADD0F34616}" srcOrd="8" destOrd="0" presId="urn:microsoft.com/office/officeart/2005/8/layout/vProcess5"/>
    <dgm:cxn modelId="{3745287E-B878-48DF-8940-7FEB22D8885C}" type="presParOf" srcId="{DD2E801A-B09F-4A92-B817-70A932EA96C5}" destId="{E0F57E22-A046-4EB1-9B60-CE6E89459903}" srcOrd="9" destOrd="0" presId="urn:microsoft.com/office/officeart/2005/8/layout/vProcess5"/>
    <dgm:cxn modelId="{58C09CE3-581F-4235-A742-23C507840B0A}" type="presParOf" srcId="{DD2E801A-B09F-4A92-B817-70A932EA96C5}" destId="{CBD1346D-83EE-4FAD-A40F-57584594C1E0}" srcOrd="10" destOrd="0" presId="urn:microsoft.com/office/officeart/2005/8/layout/vProcess5"/>
    <dgm:cxn modelId="{285F4C58-FE3A-4875-BC43-BCFA062A57F8}" type="presParOf" srcId="{DD2E801A-B09F-4A92-B817-70A932EA96C5}" destId="{E8FB8851-C187-4492-89BB-17EAA89FF20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79D28-196A-43AE-AFCD-35A834C57055}">
      <dsp:nvSpPr>
        <dsp:cNvPr id="0" name=""/>
        <dsp:cNvSpPr/>
      </dsp:nvSpPr>
      <dsp:spPr>
        <a:xfrm>
          <a:off x="0" y="3979"/>
          <a:ext cx="11004385" cy="8981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2C89B9-C908-4A50-957A-FF2766F311E4}">
      <dsp:nvSpPr>
        <dsp:cNvPr id="0" name=""/>
        <dsp:cNvSpPr/>
      </dsp:nvSpPr>
      <dsp:spPr>
        <a:xfrm>
          <a:off x="271676" y="206052"/>
          <a:ext cx="494439" cy="493957"/>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E58AF8-E69A-4D96-9D5C-B4A48ADE613C}">
      <dsp:nvSpPr>
        <dsp:cNvPr id="0" name=""/>
        <dsp:cNvSpPr/>
      </dsp:nvSpPr>
      <dsp:spPr>
        <a:xfrm>
          <a:off x="1037792" y="3979"/>
          <a:ext cx="9950609" cy="926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20" tIns="98020" rIns="98020" bIns="98020" numCol="1" spcCol="1270" anchor="ctr" anchorCtr="0">
          <a:noAutofit/>
        </a:bodyPr>
        <a:lstStyle/>
        <a:p>
          <a:pPr lvl="0" algn="l" defTabSz="800100">
            <a:lnSpc>
              <a:spcPct val="90000"/>
            </a:lnSpc>
            <a:spcBef>
              <a:spcPct val="0"/>
            </a:spcBef>
            <a:spcAft>
              <a:spcPct val="35000"/>
            </a:spcAft>
          </a:pPr>
          <a:r>
            <a:rPr lang="en-US" sz="1800" kern="1200" dirty="0"/>
            <a:t>Data presented in Dashboard -&gt; Mood screen gives the parent an overview about how their child has been feeling over the day, and how the emotional status has been changing in a period of 24 hours.</a:t>
          </a:r>
        </a:p>
      </dsp:txBody>
      <dsp:txXfrm>
        <a:off x="1037792" y="3979"/>
        <a:ext cx="9950609" cy="926169"/>
      </dsp:txXfrm>
    </dsp:sp>
    <dsp:sp modelId="{EA57B173-363C-4FBE-84EE-AF0DE8EF6DA3}">
      <dsp:nvSpPr>
        <dsp:cNvPr id="0" name=""/>
        <dsp:cNvSpPr/>
      </dsp:nvSpPr>
      <dsp:spPr>
        <a:xfrm>
          <a:off x="0" y="1161691"/>
          <a:ext cx="11004385" cy="8981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45E762-1E3D-4880-AE8F-058FCAE0035B}">
      <dsp:nvSpPr>
        <dsp:cNvPr id="0" name=""/>
        <dsp:cNvSpPr/>
      </dsp:nvSpPr>
      <dsp:spPr>
        <a:xfrm>
          <a:off x="271676" y="1363764"/>
          <a:ext cx="494439" cy="493957"/>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A8A331-4C30-4CBF-94DF-9A3F47641411}">
      <dsp:nvSpPr>
        <dsp:cNvPr id="0" name=""/>
        <dsp:cNvSpPr/>
      </dsp:nvSpPr>
      <dsp:spPr>
        <a:xfrm>
          <a:off x="1037792" y="1161691"/>
          <a:ext cx="9950609" cy="926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20" tIns="98020" rIns="98020" bIns="98020" numCol="1" spcCol="1270" anchor="ctr" anchorCtr="0">
          <a:noAutofit/>
        </a:bodyPr>
        <a:lstStyle/>
        <a:p>
          <a:pPr lvl="0" algn="l" defTabSz="889000">
            <a:lnSpc>
              <a:spcPct val="90000"/>
            </a:lnSpc>
            <a:spcBef>
              <a:spcPct val="0"/>
            </a:spcBef>
            <a:spcAft>
              <a:spcPct val="35000"/>
            </a:spcAft>
          </a:pPr>
          <a:r>
            <a:rPr lang="en-US" sz="2000" kern="1200" dirty="0"/>
            <a:t>Data is stored in database as history points, where each history point is a document containing child id, robot id, story id.</a:t>
          </a:r>
        </a:p>
      </dsp:txBody>
      <dsp:txXfrm>
        <a:off x="1037792" y="1161691"/>
        <a:ext cx="9950609" cy="926169"/>
      </dsp:txXfrm>
    </dsp:sp>
    <dsp:sp modelId="{6073FCA2-8BFC-4C0A-B11D-1C651EBFC248}">
      <dsp:nvSpPr>
        <dsp:cNvPr id="0" name=""/>
        <dsp:cNvSpPr/>
      </dsp:nvSpPr>
      <dsp:spPr>
        <a:xfrm>
          <a:off x="0" y="2319403"/>
          <a:ext cx="11004385" cy="8981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814A37-4B96-4890-8E7E-55C8FBE73EC2}">
      <dsp:nvSpPr>
        <dsp:cNvPr id="0" name=""/>
        <dsp:cNvSpPr/>
      </dsp:nvSpPr>
      <dsp:spPr>
        <a:xfrm>
          <a:off x="271676" y="2521476"/>
          <a:ext cx="494439" cy="493957"/>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484D11-C10A-4786-9159-F08730AC8E99}">
      <dsp:nvSpPr>
        <dsp:cNvPr id="0" name=""/>
        <dsp:cNvSpPr/>
      </dsp:nvSpPr>
      <dsp:spPr>
        <a:xfrm>
          <a:off x="1037792" y="2319403"/>
          <a:ext cx="9950609" cy="926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20" tIns="98020" rIns="98020" bIns="98020" numCol="1" spcCol="1270" anchor="ctr" anchorCtr="0">
          <a:noAutofit/>
        </a:bodyPr>
        <a:lstStyle/>
        <a:p>
          <a:pPr lvl="0" algn="l" defTabSz="889000">
            <a:lnSpc>
              <a:spcPct val="90000"/>
            </a:lnSpc>
            <a:spcBef>
              <a:spcPct val="0"/>
            </a:spcBef>
            <a:spcAft>
              <a:spcPct val="35000"/>
            </a:spcAft>
          </a:pPr>
          <a:r>
            <a:rPr lang="en-US" sz="2000" kern="1200" dirty="0"/>
            <a:t>Data presented on Dashboard -&gt; Mood screen is obtained using an aggregation pipeline, where first stage is just a query matching all history points in a period of 24 hours to the child id.</a:t>
          </a:r>
        </a:p>
      </dsp:txBody>
      <dsp:txXfrm>
        <a:off x="1037792" y="2319403"/>
        <a:ext cx="9950609" cy="926169"/>
      </dsp:txXfrm>
    </dsp:sp>
    <dsp:sp modelId="{3D61B2C7-7B65-454D-9863-68542FAA6115}">
      <dsp:nvSpPr>
        <dsp:cNvPr id="0" name=""/>
        <dsp:cNvSpPr/>
      </dsp:nvSpPr>
      <dsp:spPr>
        <a:xfrm>
          <a:off x="0" y="3477115"/>
          <a:ext cx="11004385" cy="8981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9079C-5074-4E5F-9D58-DD5CE150D938}">
      <dsp:nvSpPr>
        <dsp:cNvPr id="0" name=""/>
        <dsp:cNvSpPr/>
      </dsp:nvSpPr>
      <dsp:spPr>
        <a:xfrm>
          <a:off x="271676" y="3679188"/>
          <a:ext cx="494439" cy="4939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769B42-553F-4A1B-95A6-CC30F73FF877}">
      <dsp:nvSpPr>
        <dsp:cNvPr id="0" name=""/>
        <dsp:cNvSpPr/>
      </dsp:nvSpPr>
      <dsp:spPr>
        <a:xfrm>
          <a:off x="1037792" y="3477115"/>
          <a:ext cx="9950609" cy="926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20" tIns="98020" rIns="98020" bIns="98020" numCol="1" spcCol="1270" anchor="ctr" anchorCtr="0">
          <a:noAutofit/>
        </a:bodyPr>
        <a:lstStyle/>
        <a:p>
          <a:pPr lvl="0" algn="l" defTabSz="889000">
            <a:lnSpc>
              <a:spcPct val="90000"/>
            </a:lnSpc>
            <a:spcBef>
              <a:spcPct val="0"/>
            </a:spcBef>
            <a:spcAft>
              <a:spcPct val="35000"/>
            </a:spcAft>
          </a:pPr>
          <a:r>
            <a:rPr lang="en-US" sz="2000" kern="1200" dirty="0"/>
            <a:t>Second pipeline stage is about grouping documents from previous stage by status, and adding 1 to an accumulator field, so we know what emotional status was most recorded.</a:t>
          </a:r>
        </a:p>
      </dsp:txBody>
      <dsp:txXfrm>
        <a:off x="1037792" y="3477115"/>
        <a:ext cx="9950609" cy="9261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09816-FCAF-4F2E-8D8F-9AF5D005E89F}">
      <dsp:nvSpPr>
        <dsp:cNvPr id="0" name=""/>
        <dsp:cNvSpPr/>
      </dsp:nvSpPr>
      <dsp:spPr>
        <a:xfrm>
          <a:off x="0" y="2165"/>
          <a:ext cx="9144381" cy="10348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C9FDA9-0CAF-4A78-9C2E-2C3EC5FCA286}">
      <dsp:nvSpPr>
        <dsp:cNvPr id="0" name=""/>
        <dsp:cNvSpPr/>
      </dsp:nvSpPr>
      <dsp:spPr>
        <a:xfrm>
          <a:off x="313041" y="235006"/>
          <a:ext cx="569723" cy="5691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9F2C95-FC0F-437A-A861-C5285EB9AF11}">
      <dsp:nvSpPr>
        <dsp:cNvPr id="0" name=""/>
        <dsp:cNvSpPr/>
      </dsp:nvSpPr>
      <dsp:spPr>
        <a:xfrm>
          <a:off x="1195806" y="2165"/>
          <a:ext cx="7821874" cy="1035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29" tIns="109629" rIns="109629" bIns="109629" numCol="1" spcCol="1270" anchor="ctr" anchorCtr="0">
          <a:noAutofit/>
        </a:bodyPr>
        <a:lstStyle/>
        <a:p>
          <a:pPr lvl="0" algn="l" defTabSz="800100">
            <a:lnSpc>
              <a:spcPct val="100000"/>
            </a:lnSpc>
            <a:spcBef>
              <a:spcPct val="0"/>
            </a:spcBef>
            <a:spcAft>
              <a:spcPct val="35000"/>
            </a:spcAft>
          </a:pPr>
          <a:r>
            <a:rPr lang="en-US" sz="1800" kern="1200" dirty="0"/>
            <a:t>Third pipeline stage is about joining documents from previous stage with emotional status collection, so we can get name of each status, without looking them up we only have a bunch of Object IDs.</a:t>
          </a:r>
        </a:p>
      </dsp:txBody>
      <dsp:txXfrm>
        <a:off x="1195806" y="2165"/>
        <a:ext cx="7821874" cy="1035860"/>
      </dsp:txXfrm>
    </dsp:sp>
    <dsp:sp modelId="{338AF8E3-7EDA-458A-BDE1-B5EA85562F41}">
      <dsp:nvSpPr>
        <dsp:cNvPr id="0" name=""/>
        <dsp:cNvSpPr/>
      </dsp:nvSpPr>
      <dsp:spPr>
        <a:xfrm>
          <a:off x="0" y="1256100"/>
          <a:ext cx="9144381" cy="10348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24C12C-9767-49DE-AD0C-16A840E038B5}">
      <dsp:nvSpPr>
        <dsp:cNvPr id="0" name=""/>
        <dsp:cNvSpPr/>
      </dsp:nvSpPr>
      <dsp:spPr>
        <a:xfrm>
          <a:off x="313041" y="1488941"/>
          <a:ext cx="569723" cy="5691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43DD7B-F2A1-48FD-8A55-A0EE1AFB64B1}">
      <dsp:nvSpPr>
        <dsp:cNvPr id="0" name=""/>
        <dsp:cNvSpPr/>
      </dsp:nvSpPr>
      <dsp:spPr>
        <a:xfrm>
          <a:off x="1195806" y="1256100"/>
          <a:ext cx="7821874" cy="1035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29" tIns="109629" rIns="109629" bIns="109629" numCol="1" spcCol="1270" anchor="ctr" anchorCtr="0">
          <a:noAutofit/>
        </a:bodyPr>
        <a:lstStyle/>
        <a:p>
          <a:pPr lvl="0" algn="l" defTabSz="711200">
            <a:lnSpc>
              <a:spcPct val="100000"/>
            </a:lnSpc>
            <a:spcBef>
              <a:spcPct val="0"/>
            </a:spcBef>
            <a:spcAft>
              <a:spcPct val="35000"/>
            </a:spcAft>
          </a:pPr>
          <a:r>
            <a:rPr lang="en-US" sz="1600" kern="1200" dirty="0"/>
            <a:t>Fourth stage is just unwinding status field, what that means is spreading elements of an array into separate documents, that happens in the first place because $lookup stage yields documents in an array, even if it is just 1 document.</a:t>
          </a:r>
        </a:p>
      </dsp:txBody>
      <dsp:txXfrm>
        <a:off x="1195806" y="1256100"/>
        <a:ext cx="7821874" cy="1035860"/>
      </dsp:txXfrm>
    </dsp:sp>
    <dsp:sp modelId="{664F0385-42C1-47C8-8843-97F8B3E3877C}">
      <dsp:nvSpPr>
        <dsp:cNvPr id="0" name=""/>
        <dsp:cNvSpPr/>
      </dsp:nvSpPr>
      <dsp:spPr>
        <a:xfrm>
          <a:off x="0" y="2510036"/>
          <a:ext cx="9144381" cy="10348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81DF8-1609-4D93-BA6C-DF7958C5F239}">
      <dsp:nvSpPr>
        <dsp:cNvPr id="0" name=""/>
        <dsp:cNvSpPr/>
      </dsp:nvSpPr>
      <dsp:spPr>
        <a:xfrm>
          <a:off x="313041" y="2742877"/>
          <a:ext cx="569723" cy="5691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37AE9E-BE85-4D8E-9FF3-8B3455466359}">
      <dsp:nvSpPr>
        <dsp:cNvPr id="0" name=""/>
        <dsp:cNvSpPr/>
      </dsp:nvSpPr>
      <dsp:spPr>
        <a:xfrm>
          <a:off x="1195806" y="2510036"/>
          <a:ext cx="7821874" cy="1035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29" tIns="109629" rIns="109629" bIns="109629" numCol="1" spcCol="1270" anchor="ctr" anchorCtr="0">
          <a:noAutofit/>
        </a:bodyPr>
        <a:lstStyle/>
        <a:p>
          <a:pPr lvl="0" algn="l" defTabSz="711200">
            <a:lnSpc>
              <a:spcPct val="100000"/>
            </a:lnSpc>
            <a:spcBef>
              <a:spcPct val="0"/>
            </a:spcBef>
            <a:spcAft>
              <a:spcPct val="35000"/>
            </a:spcAft>
          </a:pPr>
          <a:r>
            <a:rPr lang="en-US" sz="1600" kern="1200" dirty="0"/>
            <a:t>Fifth stage in just about selecting which fields is returned to user, it is always better to send only data needed on client side, no need for extra data transferred over the wire + we need to restrict certain users to be able to access only allowed pieces of information, some data are classified.</a:t>
          </a:r>
        </a:p>
      </dsp:txBody>
      <dsp:txXfrm>
        <a:off x="1195806" y="2510036"/>
        <a:ext cx="7821874" cy="10358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52A3C-36DD-4B22-BF20-73297A6B60BC}">
      <dsp:nvSpPr>
        <dsp:cNvPr id="0" name=""/>
        <dsp:cNvSpPr/>
      </dsp:nvSpPr>
      <dsp:spPr>
        <a:xfrm>
          <a:off x="0" y="0"/>
          <a:ext cx="8062045" cy="7807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ar-SA" sz="2900" kern="1200"/>
            <a:t>Authentication.</a:t>
          </a:r>
          <a:endParaRPr lang="en-US" sz="2900" kern="1200"/>
        </a:p>
      </dsp:txBody>
      <dsp:txXfrm>
        <a:off x="22869" y="22869"/>
        <a:ext cx="7153534" cy="735051"/>
      </dsp:txXfrm>
    </dsp:sp>
    <dsp:sp modelId="{C515B93D-8470-4749-9366-5430F2C7A5B0}">
      <dsp:nvSpPr>
        <dsp:cNvPr id="0" name=""/>
        <dsp:cNvSpPr/>
      </dsp:nvSpPr>
      <dsp:spPr>
        <a:xfrm>
          <a:off x="675196" y="922751"/>
          <a:ext cx="8062045" cy="7807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ar-SA" sz="2900" kern="1200" dirty="0"/>
            <a:t>Getting the ID of each status.</a:t>
          </a:r>
          <a:endParaRPr lang="en-US" sz="2900" kern="1200" dirty="0"/>
        </a:p>
      </dsp:txBody>
      <dsp:txXfrm>
        <a:off x="698065" y="945620"/>
        <a:ext cx="6833597" cy="735051"/>
      </dsp:txXfrm>
    </dsp:sp>
    <dsp:sp modelId="{E3FEE24E-D9AA-4976-8B28-10800BFE9FB9}">
      <dsp:nvSpPr>
        <dsp:cNvPr id="0" name=""/>
        <dsp:cNvSpPr/>
      </dsp:nvSpPr>
      <dsp:spPr>
        <a:xfrm>
          <a:off x="1340315" y="1845503"/>
          <a:ext cx="8062045" cy="7807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ar-SA" sz="2900" kern="1200" dirty="0"/>
            <a:t>Sending the actual status from model.</a:t>
          </a:r>
          <a:endParaRPr lang="en-US" sz="2900" kern="1200" dirty="0"/>
        </a:p>
      </dsp:txBody>
      <dsp:txXfrm>
        <a:off x="1363184" y="1868372"/>
        <a:ext cx="6843675" cy="735051"/>
      </dsp:txXfrm>
    </dsp:sp>
    <dsp:sp modelId="{13E9764B-7914-4E51-8C14-18F2F0EDE933}">
      <dsp:nvSpPr>
        <dsp:cNvPr id="0" name=""/>
        <dsp:cNvSpPr/>
      </dsp:nvSpPr>
      <dsp:spPr>
        <a:xfrm>
          <a:off x="2015511" y="2768255"/>
          <a:ext cx="8062045" cy="7807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ar-SA" sz="2900" kern="1200" dirty="0"/>
            <a:t>Receiving the link of the suitable story</a:t>
          </a:r>
          <a:r>
            <a:rPr lang="en-US" sz="2900" kern="1200" dirty="0"/>
            <a:t>.</a:t>
          </a:r>
        </a:p>
      </dsp:txBody>
      <dsp:txXfrm>
        <a:off x="2038380" y="2791124"/>
        <a:ext cx="6833597" cy="735051"/>
      </dsp:txXfrm>
    </dsp:sp>
    <dsp:sp modelId="{80BFE3F5-4700-4E90-B0D2-A58C7EF9E680}">
      <dsp:nvSpPr>
        <dsp:cNvPr id="0" name=""/>
        <dsp:cNvSpPr/>
      </dsp:nvSpPr>
      <dsp:spPr>
        <a:xfrm>
          <a:off x="7554532" y="598014"/>
          <a:ext cx="507513" cy="50751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7668722" y="598014"/>
        <a:ext cx="279133" cy="381904"/>
      </dsp:txXfrm>
    </dsp:sp>
    <dsp:sp modelId="{DC42E7DF-F55C-4E50-B372-956E6A04BA94}">
      <dsp:nvSpPr>
        <dsp:cNvPr id="0" name=""/>
        <dsp:cNvSpPr/>
      </dsp:nvSpPr>
      <dsp:spPr>
        <a:xfrm>
          <a:off x="8229728" y="1520765"/>
          <a:ext cx="507513" cy="50751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8343918" y="1520765"/>
        <a:ext cx="279133" cy="381904"/>
      </dsp:txXfrm>
    </dsp:sp>
    <dsp:sp modelId="{448AD57A-F85A-4AE3-86B2-BB1FC1E6C8AB}">
      <dsp:nvSpPr>
        <dsp:cNvPr id="0" name=""/>
        <dsp:cNvSpPr/>
      </dsp:nvSpPr>
      <dsp:spPr>
        <a:xfrm>
          <a:off x="8894847" y="2443517"/>
          <a:ext cx="507513" cy="50751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9009037" y="2443517"/>
        <a:ext cx="279133" cy="38190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6B623-DD1C-48F9-BC32-FFE655660ECC}" type="datetimeFigureOut">
              <a:rPr lang="en-US" smtClean="0"/>
              <a:t>5/14/2024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191243-8CDE-4938-89CE-C38B7EB3521B}" type="slidenum">
              <a:rPr lang="en-US" smtClean="0"/>
              <a:t>‹#›</a:t>
            </a:fld>
            <a:endParaRPr lang="en-US"/>
          </a:p>
        </p:txBody>
      </p:sp>
    </p:spTree>
    <p:extLst>
      <p:ext uri="{BB962C8B-B14F-4D97-AF65-F5344CB8AC3E}">
        <p14:creationId xmlns:p14="http://schemas.microsoft.com/office/powerpoint/2010/main" val="2257093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3c58877631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13c58877631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3c58877631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13c58877631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3c58877631_0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13c58877631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3c58877631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g13c58877631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191243-8CDE-4938-89CE-C38B7EB3521B}" type="slidenum">
              <a:rPr lang="en-US" smtClean="0"/>
              <a:t>29</a:t>
            </a:fld>
            <a:endParaRPr lang="en-US"/>
          </a:p>
        </p:txBody>
      </p:sp>
    </p:spTree>
    <p:extLst>
      <p:ext uri="{BB962C8B-B14F-4D97-AF65-F5344CB8AC3E}">
        <p14:creationId xmlns:p14="http://schemas.microsoft.com/office/powerpoint/2010/main" val="2091304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3c58877631_0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g13c58877631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3c58877631_0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g13c58877631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3c58877631_0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3" name="Google Shape;613;g13c58877631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3c58877631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 name="Google Shape;618;g13c58877631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3c58877631_0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g13c58877631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3c58877631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g13c58877631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d443dcc2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g13d443dcc2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c5887763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13c5887763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3c58877631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13c58877631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3c58877631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g13c58877631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3c58877631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13c58877631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3c58877631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13c58877631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58877631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13c58877631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3c58877631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g13c58877631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5/14/2024</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xmlns=""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732960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5/14/2024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xmlns=""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417625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5/14/2024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xmlns=""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603084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5/14/2024</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xmlns=""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460960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5/14/2024</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xmlns=""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809241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5/14/2024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xmlns=""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257545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5/14/2024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885675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5/14/2024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xmlns=""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560014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5/14/2024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426021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5/14/2024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xmlns=""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632749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5/14/2024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xmlns=""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184055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5/14/2024</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340559966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edepot.wur.nl/566431A" TargetMode="External"/><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D0B0D3-D735-4619-AA45-B57B791E17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2">
            <a:extLst>
              <a:ext uri="{FF2B5EF4-FFF2-40B4-BE49-F238E27FC236}">
                <a16:creationId xmlns:a16="http://schemas.microsoft.com/office/drawing/2014/main" id="{DB42077C-E69B-B40A-D646-9224A875B476}"/>
              </a:ext>
            </a:extLst>
          </p:cNvPr>
          <p:cNvPicPr>
            <a:picLocks noChangeAspect="1"/>
          </p:cNvPicPr>
          <p:nvPr/>
        </p:nvPicPr>
        <p:blipFill rotWithShape="1">
          <a:blip r:embed="rId2">
            <a:alphaModFix amt="40000"/>
          </a:blip>
          <a:srcRect t="8884" r="-1"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60591FDF-C86F-ED69-8667-D7AD465872F3}"/>
              </a:ext>
            </a:extLst>
          </p:cNvPr>
          <p:cNvSpPr>
            <a:spLocks noGrp="1"/>
          </p:cNvSpPr>
          <p:nvPr>
            <p:ph type="ctrTitle"/>
          </p:nvPr>
        </p:nvSpPr>
        <p:spPr>
          <a:xfrm>
            <a:off x="530351" y="1122363"/>
            <a:ext cx="7630931" cy="1978346"/>
          </a:xfrm>
        </p:spPr>
        <p:txBody>
          <a:bodyPr>
            <a:normAutofit/>
          </a:bodyPr>
          <a:lstStyle/>
          <a:p>
            <a:pPr>
              <a:lnSpc>
                <a:spcPct val="90000"/>
              </a:lnSpc>
            </a:pPr>
            <a:r>
              <a:rPr lang="en-US" sz="3400" dirty="0">
                <a:solidFill>
                  <a:srgbClr val="FFFFFF"/>
                </a:solidFill>
              </a:rPr>
              <a:t>Smart Robot for child development and protection, using storytelling and facial recognition based on an AI approach</a:t>
            </a:r>
          </a:p>
        </p:txBody>
      </p:sp>
      <p:grpSp>
        <p:nvGrpSpPr>
          <p:cNvPr id="10"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1"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2"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3"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5"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8" name="Freeform: Shape 17">
            <a:extLst>
              <a:ext uri="{FF2B5EF4-FFF2-40B4-BE49-F238E27FC236}">
                <a16:creationId xmlns:a16="http://schemas.microsoft.com/office/drawing/2014/main" id="{3D505D40-32E9-4C48-81F8-AD80433BE6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C507BF36-B92B-4CAC-BCA7-8364B51E1F0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1" name="Freeform: Shape 20">
              <a:extLst>
                <a:ext uri="{FF2B5EF4-FFF2-40B4-BE49-F238E27FC236}">
                  <a16:creationId xmlns:a16="http://schemas.microsoft.com/office/drawing/2014/main" id="{2276237E-3A6D-452F-879C-FB8C77A18D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38BC9243-F4BF-48A7-89AE-DFA5B37DE6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5DE414EC-F3DF-412E-9B22-5328DAA99C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3A58845-EFFB-4806-BC6D-47418C15554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678E6397-25E0-0BC8-20AD-F9880BA91341}"/>
              </a:ext>
            </a:extLst>
          </p:cNvPr>
          <p:cNvSpPr txBox="1"/>
          <p:nvPr/>
        </p:nvSpPr>
        <p:spPr>
          <a:xfrm>
            <a:off x="6218228" y="3872852"/>
            <a:ext cx="2109745" cy="338554"/>
          </a:xfrm>
          <a:prstGeom prst="rect">
            <a:avLst/>
          </a:prstGeom>
          <a:noFill/>
        </p:spPr>
        <p:txBody>
          <a:bodyPr wrap="none" rtlCol="0">
            <a:spAutoFit/>
          </a:bodyPr>
          <a:lstStyle/>
          <a:p>
            <a:r>
              <a:rPr lang="en-US" sz="1600" dirty="0">
                <a:solidFill>
                  <a:schemeClr val="bg1"/>
                </a:solidFill>
              </a:rPr>
              <a:t>Mohamed Abdelnaby</a:t>
            </a:r>
          </a:p>
        </p:txBody>
      </p:sp>
      <p:sp>
        <p:nvSpPr>
          <p:cNvPr id="19" name="TextBox 18">
            <a:extLst>
              <a:ext uri="{FF2B5EF4-FFF2-40B4-BE49-F238E27FC236}">
                <a16:creationId xmlns:a16="http://schemas.microsoft.com/office/drawing/2014/main" id="{4FB8F0C4-6765-11A7-2786-1537F94F4F16}"/>
              </a:ext>
            </a:extLst>
          </p:cNvPr>
          <p:cNvSpPr txBox="1"/>
          <p:nvPr/>
        </p:nvSpPr>
        <p:spPr>
          <a:xfrm>
            <a:off x="2678163" y="3842075"/>
            <a:ext cx="1072730" cy="338554"/>
          </a:xfrm>
          <a:prstGeom prst="rect">
            <a:avLst/>
          </a:prstGeom>
          <a:noFill/>
        </p:spPr>
        <p:txBody>
          <a:bodyPr wrap="none" rtlCol="0">
            <a:spAutoFit/>
          </a:bodyPr>
          <a:lstStyle/>
          <a:p>
            <a:r>
              <a:rPr lang="en-US" sz="1600" dirty="0">
                <a:solidFill>
                  <a:schemeClr val="bg1"/>
                </a:solidFill>
              </a:rPr>
              <a:t>Ali </a:t>
            </a:r>
            <a:r>
              <a:rPr lang="en-US" sz="1600" dirty="0" err="1">
                <a:solidFill>
                  <a:schemeClr val="bg1"/>
                </a:solidFill>
              </a:rPr>
              <a:t>Khater</a:t>
            </a:r>
            <a:endParaRPr lang="en-US" sz="1600" dirty="0">
              <a:solidFill>
                <a:schemeClr val="bg1"/>
              </a:solidFill>
            </a:endParaRPr>
          </a:p>
        </p:txBody>
      </p:sp>
      <p:sp>
        <p:nvSpPr>
          <p:cNvPr id="37" name="TextBox 36">
            <a:extLst>
              <a:ext uri="{FF2B5EF4-FFF2-40B4-BE49-F238E27FC236}">
                <a16:creationId xmlns:a16="http://schemas.microsoft.com/office/drawing/2014/main" id="{7C6CA17F-C373-3A95-1C9C-94EE3BA8D2E4}"/>
              </a:ext>
            </a:extLst>
          </p:cNvPr>
          <p:cNvSpPr txBox="1"/>
          <p:nvPr/>
        </p:nvSpPr>
        <p:spPr>
          <a:xfrm>
            <a:off x="558957" y="3903630"/>
            <a:ext cx="1813317" cy="338554"/>
          </a:xfrm>
          <a:prstGeom prst="rect">
            <a:avLst/>
          </a:prstGeom>
          <a:noFill/>
        </p:spPr>
        <p:txBody>
          <a:bodyPr wrap="none" rtlCol="0">
            <a:spAutoFit/>
          </a:bodyPr>
          <a:lstStyle/>
          <a:p>
            <a:r>
              <a:rPr lang="en-US" sz="1600" dirty="0" err="1">
                <a:solidFill>
                  <a:schemeClr val="bg1"/>
                </a:solidFill>
              </a:rPr>
              <a:t>Abdelhady</a:t>
            </a:r>
            <a:r>
              <a:rPr lang="en-US" sz="1600" dirty="0">
                <a:solidFill>
                  <a:schemeClr val="bg1"/>
                </a:solidFill>
              </a:rPr>
              <a:t> Gamal</a:t>
            </a:r>
          </a:p>
        </p:txBody>
      </p:sp>
      <p:sp>
        <p:nvSpPr>
          <p:cNvPr id="40" name="TextBox 39">
            <a:extLst>
              <a:ext uri="{FF2B5EF4-FFF2-40B4-BE49-F238E27FC236}">
                <a16:creationId xmlns:a16="http://schemas.microsoft.com/office/drawing/2014/main" id="{B78B743E-3187-44B6-D852-9BDA30ED673C}"/>
              </a:ext>
            </a:extLst>
          </p:cNvPr>
          <p:cNvSpPr txBox="1"/>
          <p:nvPr/>
        </p:nvSpPr>
        <p:spPr>
          <a:xfrm>
            <a:off x="589813" y="4788962"/>
            <a:ext cx="1654492" cy="338554"/>
          </a:xfrm>
          <a:prstGeom prst="rect">
            <a:avLst/>
          </a:prstGeom>
          <a:noFill/>
        </p:spPr>
        <p:txBody>
          <a:bodyPr wrap="none" rtlCol="0">
            <a:spAutoFit/>
          </a:bodyPr>
          <a:lstStyle/>
          <a:p>
            <a:r>
              <a:rPr lang="en-US" sz="1600" dirty="0">
                <a:solidFill>
                  <a:schemeClr val="bg1"/>
                </a:solidFill>
              </a:rPr>
              <a:t>Mohamed Yehia</a:t>
            </a:r>
          </a:p>
        </p:txBody>
      </p:sp>
      <p:sp>
        <p:nvSpPr>
          <p:cNvPr id="43" name="TextBox 42">
            <a:extLst>
              <a:ext uri="{FF2B5EF4-FFF2-40B4-BE49-F238E27FC236}">
                <a16:creationId xmlns:a16="http://schemas.microsoft.com/office/drawing/2014/main" id="{EFDDA903-2673-BCC3-2E13-B9973D1901FC}"/>
              </a:ext>
            </a:extLst>
          </p:cNvPr>
          <p:cNvSpPr txBox="1"/>
          <p:nvPr/>
        </p:nvSpPr>
        <p:spPr>
          <a:xfrm>
            <a:off x="4325044" y="4798883"/>
            <a:ext cx="1585114" cy="338554"/>
          </a:xfrm>
          <a:prstGeom prst="rect">
            <a:avLst/>
          </a:prstGeom>
          <a:noFill/>
        </p:spPr>
        <p:txBody>
          <a:bodyPr wrap="none" rtlCol="0">
            <a:spAutoFit/>
          </a:bodyPr>
          <a:lstStyle/>
          <a:p>
            <a:r>
              <a:rPr lang="en-US" sz="1600" dirty="0">
                <a:solidFill>
                  <a:schemeClr val="bg1"/>
                </a:solidFill>
              </a:rPr>
              <a:t>Yasmin Yaseen</a:t>
            </a:r>
          </a:p>
        </p:txBody>
      </p:sp>
      <p:sp>
        <p:nvSpPr>
          <p:cNvPr id="46" name="TextBox 45">
            <a:extLst>
              <a:ext uri="{FF2B5EF4-FFF2-40B4-BE49-F238E27FC236}">
                <a16:creationId xmlns:a16="http://schemas.microsoft.com/office/drawing/2014/main" id="{8DAC5BB7-1D30-0595-73DB-40DC68190BFC}"/>
              </a:ext>
            </a:extLst>
          </p:cNvPr>
          <p:cNvSpPr txBox="1"/>
          <p:nvPr/>
        </p:nvSpPr>
        <p:spPr>
          <a:xfrm>
            <a:off x="6218228" y="4794692"/>
            <a:ext cx="1552028" cy="338554"/>
          </a:xfrm>
          <a:prstGeom prst="rect">
            <a:avLst/>
          </a:prstGeom>
          <a:noFill/>
        </p:spPr>
        <p:txBody>
          <a:bodyPr wrap="none" rtlCol="0">
            <a:spAutoFit/>
          </a:bodyPr>
          <a:lstStyle/>
          <a:p>
            <a:r>
              <a:rPr lang="en-US" sz="1600" dirty="0">
                <a:solidFill>
                  <a:schemeClr val="bg1"/>
                </a:solidFill>
              </a:rPr>
              <a:t>Ziad Mohamed</a:t>
            </a:r>
          </a:p>
        </p:txBody>
      </p:sp>
      <p:sp>
        <p:nvSpPr>
          <p:cNvPr id="51" name="TextBox 50">
            <a:extLst>
              <a:ext uri="{FF2B5EF4-FFF2-40B4-BE49-F238E27FC236}">
                <a16:creationId xmlns:a16="http://schemas.microsoft.com/office/drawing/2014/main" id="{C4C3C7BA-BE59-1AA5-AE02-89B4892FD80D}"/>
              </a:ext>
            </a:extLst>
          </p:cNvPr>
          <p:cNvSpPr txBox="1"/>
          <p:nvPr/>
        </p:nvSpPr>
        <p:spPr>
          <a:xfrm>
            <a:off x="4338269" y="3858412"/>
            <a:ext cx="1654620" cy="338554"/>
          </a:xfrm>
          <a:prstGeom prst="rect">
            <a:avLst/>
          </a:prstGeom>
          <a:noFill/>
        </p:spPr>
        <p:txBody>
          <a:bodyPr wrap="none" rtlCol="0">
            <a:spAutoFit/>
          </a:bodyPr>
          <a:lstStyle/>
          <a:p>
            <a:r>
              <a:rPr lang="en-US" sz="1600" dirty="0">
                <a:solidFill>
                  <a:schemeClr val="bg1"/>
                </a:solidFill>
              </a:rPr>
              <a:t>Karim </a:t>
            </a:r>
            <a:r>
              <a:rPr lang="en-US" sz="1600" dirty="0" err="1">
                <a:solidFill>
                  <a:schemeClr val="bg1"/>
                </a:solidFill>
              </a:rPr>
              <a:t>Elbarbary</a:t>
            </a:r>
            <a:endParaRPr lang="en-US" sz="1600" dirty="0">
              <a:solidFill>
                <a:schemeClr val="bg1"/>
              </a:solidFill>
            </a:endParaRPr>
          </a:p>
        </p:txBody>
      </p:sp>
      <p:sp>
        <p:nvSpPr>
          <p:cNvPr id="56" name="TextBox 55">
            <a:extLst>
              <a:ext uri="{FF2B5EF4-FFF2-40B4-BE49-F238E27FC236}">
                <a16:creationId xmlns:a16="http://schemas.microsoft.com/office/drawing/2014/main" id="{21A3C69E-422E-E5F1-135A-C0CF5E074BD2}"/>
              </a:ext>
            </a:extLst>
          </p:cNvPr>
          <p:cNvSpPr txBox="1"/>
          <p:nvPr/>
        </p:nvSpPr>
        <p:spPr>
          <a:xfrm>
            <a:off x="2643138" y="4788962"/>
            <a:ext cx="1223412" cy="338554"/>
          </a:xfrm>
          <a:prstGeom prst="rect">
            <a:avLst/>
          </a:prstGeom>
          <a:noFill/>
        </p:spPr>
        <p:txBody>
          <a:bodyPr wrap="none" rtlCol="0">
            <a:spAutoFit/>
          </a:bodyPr>
          <a:lstStyle/>
          <a:p>
            <a:r>
              <a:rPr lang="en-US" sz="1600" dirty="0">
                <a:solidFill>
                  <a:schemeClr val="bg1"/>
                </a:solidFill>
              </a:rPr>
              <a:t>Omar </a:t>
            </a:r>
            <a:r>
              <a:rPr lang="en-US" sz="1600" dirty="0" err="1">
                <a:solidFill>
                  <a:schemeClr val="bg1"/>
                </a:solidFill>
              </a:rPr>
              <a:t>Zahir</a:t>
            </a:r>
            <a:endParaRPr lang="en-US" sz="1600" dirty="0">
              <a:solidFill>
                <a:schemeClr val="bg1"/>
              </a:solidFill>
            </a:endParaRPr>
          </a:p>
        </p:txBody>
      </p:sp>
    </p:spTree>
    <p:extLst>
      <p:ext uri="{BB962C8B-B14F-4D97-AF65-F5344CB8AC3E}">
        <p14:creationId xmlns:p14="http://schemas.microsoft.com/office/powerpoint/2010/main" val="3429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330"/>
        <p:cNvGrpSpPr/>
        <p:nvPr/>
      </p:nvGrpSpPr>
      <p:grpSpPr>
        <a:xfrm>
          <a:off x="0" y="0"/>
          <a:ext cx="0" cy="0"/>
          <a:chOff x="0" y="0"/>
          <a:chExt cx="0" cy="0"/>
        </a:xfrm>
      </p:grpSpPr>
      <p:sp>
        <p:nvSpPr>
          <p:cNvPr id="337" name="Freeform: Shape 336">
            <a:extLst>
              <a:ext uri="{FF2B5EF4-FFF2-40B4-BE49-F238E27FC236}">
                <a16:creationId xmlns:a16="http://schemas.microsoft.com/office/drawing/2014/main" id="{435959F4-53DA-47FF-BC24-1E5B75C698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39" name="Group 338">
            <a:extLst>
              <a:ext uri="{FF2B5EF4-FFF2-40B4-BE49-F238E27FC236}">
                <a16:creationId xmlns:a16="http://schemas.microsoft.com/office/drawing/2014/main" id="{A7CF83E8-F6F0-41E3-B580-7412A04DDFB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340" name="Freeform: Shape 339">
              <a:extLst>
                <a:ext uri="{FF2B5EF4-FFF2-40B4-BE49-F238E27FC236}">
                  <a16:creationId xmlns:a16="http://schemas.microsoft.com/office/drawing/2014/main" id="{1A0B6DBB-705D-48D0-842C-F9DFA7684D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41" name="Freeform: Shape 340">
              <a:extLst>
                <a:ext uri="{FF2B5EF4-FFF2-40B4-BE49-F238E27FC236}">
                  <a16:creationId xmlns:a16="http://schemas.microsoft.com/office/drawing/2014/main" id="{C194A764-16E1-4D0D-9357-76F80E6086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42" name="Freeform: Shape 341">
              <a:extLst>
                <a:ext uri="{FF2B5EF4-FFF2-40B4-BE49-F238E27FC236}">
                  <a16:creationId xmlns:a16="http://schemas.microsoft.com/office/drawing/2014/main" id="{115B7F3F-A40D-4F24-8536-E2420B4332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43"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44"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45"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A222560-E657-4CAE-B667-7BE9E224B2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8" name="Freeform: Shape 347">
            <a:extLst>
              <a:ext uri="{FF2B5EF4-FFF2-40B4-BE49-F238E27FC236}">
                <a16:creationId xmlns:a16="http://schemas.microsoft.com/office/drawing/2014/main" id="{59226104-0061-4319-8237-9C001BF85D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0"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1"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2"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3"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54"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55"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56"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58" name="Rectangle 357">
            <a:extLst>
              <a:ext uri="{FF2B5EF4-FFF2-40B4-BE49-F238E27FC236}">
                <a16:creationId xmlns:a16="http://schemas.microsoft.com/office/drawing/2014/main" id="{A5D0B0D3-D735-4619-AA45-B57B791E17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33" name="Picture 332" descr="Person watching empty phone">
            <a:extLst>
              <a:ext uri="{FF2B5EF4-FFF2-40B4-BE49-F238E27FC236}">
                <a16:creationId xmlns:a16="http://schemas.microsoft.com/office/drawing/2014/main" id="{6195F132-E6E9-5115-B015-F52B5EAA17ED}"/>
              </a:ext>
            </a:extLst>
          </p:cNvPr>
          <p:cNvPicPr>
            <a:picLocks noChangeAspect="1"/>
          </p:cNvPicPr>
          <p:nvPr/>
        </p:nvPicPr>
        <p:blipFill rotWithShape="1">
          <a:blip r:embed="rId3"/>
          <a:srcRect t="15454" r="-1" b="254"/>
          <a:stretch/>
        </p:blipFill>
        <p:spPr>
          <a:xfrm>
            <a:off x="20" y="10"/>
            <a:ext cx="12188932" cy="6857990"/>
          </a:xfrm>
          <a:prstGeom prst="rect">
            <a:avLst/>
          </a:prstGeom>
        </p:spPr>
      </p:pic>
      <p:sp>
        <p:nvSpPr>
          <p:cNvPr id="360" name="Rectangle 359">
            <a:extLst>
              <a:ext uri="{FF2B5EF4-FFF2-40B4-BE49-F238E27FC236}">
                <a16:creationId xmlns:a16="http://schemas.microsoft.com/office/drawing/2014/main" id="{948AEA76-67F2-4344-A189-9BFFE00763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2" name="Frame 361">
            <a:extLst>
              <a:ext uri="{FF2B5EF4-FFF2-40B4-BE49-F238E27FC236}">
                <a16:creationId xmlns:a16="http://schemas.microsoft.com/office/drawing/2014/main" id="{838456E0-BAD6-49AA-B7F3-846752A7EE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frame">
            <a:avLst>
              <a:gd name="adj1" fmla="val 751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1" name="Google Shape;331;g13c58877631_0_8"/>
          <p:cNvSpPr txBox="1">
            <a:spLocks noGrp="1"/>
          </p:cNvSpPr>
          <p:nvPr>
            <p:ph type="title"/>
          </p:nvPr>
        </p:nvSpPr>
        <p:spPr>
          <a:xfrm>
            <a:off x="861428" y="799521"/>
            <a:ext cx="5565648" cy="2179601"/>
          </a:xfrm>
          <a:prstGeom prst="rect">
            <a:avLst/>
          </a:prstGeom>
        </p:spPr>
        <p:txBody>
          <a:bodyPr spcFirstLastPara="1" vert="horz" lIns="91440" tIns="45720" rIns="91440" bIns="45720" rtlCol="0" anchor="b" anchorCtr="0">
            <a:normAutofit/>
          </a:bodyPr>
          <a:lstStyle/>
          <a:p>
            <a:pPr marL="0" lvl="0" indent="0">
              <a:spcAft>
                <a:spcPts val="0"/>
              </a:spcAft>
              <a:buClr>
                <a:schemeClr val="dk1"/>
              </a:buClr>
              <a:buSzPts val="3600"/>
            </a:pPr>
            <a:r>
              <a:rPr lang="en-US" sz="4400" dirty="0">
                <a:solidFill>
                  <a:srgbClr val="FFFFFF"/>
                </a:solidFill>
              </a:rPr>
              <a:t>Mobile Application Development Process</a:t>
            </a:r>
          </a:p>
        </p:txBody>
      </p:sp>
      <p:grpSp>
        <p:nvGrpSpPr>
          <p:cNvPr id="36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301" y="3267662"/>
            <a:ext cx="972241" cy="45718"/>
            <a:chOff x="4886325" y="3371754"/>
            <a:chExt cx="2418492" cy="113728"/>
          </a:xfrm>
          <a:solidFill>
            <a:schemeClr val="accent1"/>
          </a:solidFill>
        </p:grpSpPr>
        <p:sp>
          <p:nvSpPr>
            <p:cNvPr id="36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6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7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72" name="Freeform: Shape 371">
            <a:extLst>
              <a:ext uri="{FF2B5EF4-FFF2-40B4-BE49-F238E27FC236}">
                <a16:creationId xmlns:a16="http://schemas.microsoft.com/office/drawing/2014/main" id="{ACFC1F4B-C7BE-44D2-8FA4-1CE2FCF06B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74" name="Group 373">
            <a:extLst>
              <a:ext uri="{FF2B5EF4-FFF2-40B4-BE49-F238E27FC236}">
                <a16:creationId xmlns:a16="http://schemas.microsoft.com/office/drawing/2014/main" id="{BDA258B3-4238-403A-9CAC-51B872D4520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375" name="Freeform: Shape 374">
              <a:extLst>
                <a:ext uri="{FF2B5EF4-FFF2-40B4-BE49-F238E27FC236}">
                  <a16:creationId xmlns:a16="http://schemas.microsoft.com/office/drawing/2014/main" id="{03387491-1998-42A5-9172-2AEFC55005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76" name="Freeform: Shape 375">
              <a:extLst>
                <a:ext uri="{FF2B5EF4-FFF2-40B4-BE49-F238E27FC236}">
                  <a16:creationId xmlns:a16="http://schemas.microsoft.com/office/drawing/2014/main" id="{D9E1E611-F0D3-480F-8EAB-5501C1DBED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77" name="Freeform: Shape 376">
              <a:extLst>
                <a:ext uri="{FF2B5EF4-FFF2-40B4-BE49-F238E27FC236}">
                  <a16:creationId xmlns:a16="http://schemas.microsoft.com/office/drawing/2014/main" id="{BB89B8F2-B71A-46C9-8992-CC8E36D1FF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78" name="Graphic 12">
              <a:extLst>
                <a:ext uri="{FF2B5EF4-FFF2-40B4-BE49-F238E27FC236}">
                  <a16:creationId xmlns:a16="http://schemas.microsoft.com/office/drawing/2014/main" id="{F1B1692F-EBA9-47DC-9CFD-CEDDA87F64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79" name="Graphic 15">
              <a:extLst>
                <a:ext uri="{FF2B5EF4-FFF2-40B4-BE49-F238E27FC236}">
                  <a16:creationId xmlns:a16="http://schemas.microsoft.com/office/drawing/2014/main" id="{8B7DD913-FF3C-455C-80A4-FF89CB58C4D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80" name="Graphic 15">
              <a:extLst>
                <a:ext uri="{FF2B5EF4-FFF2-40B4-BE49-F238E27FC236}">
                  <a16:creationId xmlns:a16="http://schemas.microsoft.com/office/drawing/2014/main" id="{F742A451-31F5-45C9-850A-0AE74A35F6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D2C596C3-466C-4D79-BAA3-F21C026078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31"/>
                                        </p:tgtEl>
                                        <p:attrNameLst>
                                          <p:attrName>style.visibility</p:attrName>
                                        </p:attrNameLst>
                                      </p:cBhvr>
                                      <p:to>
                                        <p:strVal val="visible"/>
                                      </p:to>
                                    </p:set>
                                    <p:animEffect transition="in" filter="fade">
                                      <p:cBhvr>
                                        <p:cTn id="7" dur="400"/>
                                        <p:tgtEl>
                                          <p:spTgt spid="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g13d443dcc21_0_0"/>
          <p:cNvPicPr preferRelativeResize="0"/>
          <p:nvPr/>
        </p:nvPicPr>
        <p:blipFill>
          <a:blip r:embed="rId3">
            <a:alphaModFix/>
          </a:blip>
          <a:stretch>
            <a:fillRect/>
          </a:stretch>
        </p:blipFill>
        <p:spPr>
          <a:xfrm>
            <a:off x="378050" y="667750"/>
            <a:ext cx="11497001" cy="59730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g13c58877631_0_0"/>
          <p:cNvPicPr preferRelativeResize="0"/>
          <p:nvPr/>
        </p:nvPicPr>
        <p:blipFill>
          <a:blip r:embed="rId3">
            <a:alphaModFix/>
          </a:blip>
          <a:stretch>
            <a:fillRect/>
          </a:stretch>
        </p:blipFill>
        <p:spPr>
          <a:xfrm>
            <a:off x="558475" y="560037"/>
            <a:ext cx="11397924" cy="5737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g13c58877631_0_13"/>
          <p:cNvPicPr preferRelativeResize="0"/>
          <p:nvPr/>
        </p:nvPicPr>
        <p:blipFill>
          <a:blip r:embed="rId3">
            <a:alphaModFix/>
          </a:blip>
          <a:stretch>
            <a:fillRect/>
          </a:stretch>
        </p:blipFill>
        <p:spPr>
          <a:xfrm>
            <a:off x="2772750" y="228600"/>
            <a:ext cx="6313802" cy="65099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g13c58877631_0_23"/>
          <p:cNvPicPr preferRelativeResize="0"/>
          <p:nvPr/>
        </p:nvPicPr>
        <p:blipFill rotWithShape="1">
          <a:blip r:embed="rId3">
            <a:alphaModFix/>
          </a:blip>
          <a:srcRect b="3465"/>
          <a:stretch/>
        </p:blipFill>
        <p:spPr>
          <a:xfrm>
            <a:off x="2847450" y="207250"/>
            <a:ext cx="6182924" cy="64766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3BFA311-6833-214A-3FAB-CEC24A54F0ED}"/>
              </a:ext>
            </a:extLst>
          </p:cNvPr>
          <p:cNvSpPr>
            <a:spLocks noGrp="1"/>
          </p:cNvSpPr>
          <p:nvPr>
            <p:ph type="title"/>
          </p:nvPr>
        </p:nvSpPr>
        <p:spPr>
          <a:xfrm>
            <a:off x="525717" y="787068"/>
            <a:ext cx="4663649" cy="1455091"/>
          </a:xfrm>
        </p:spPr>
        <p:txBody>
          <a:bodyPr>
            <a:normAutofit/>
          </a:bodyPr>
          <a:lstStyle/>
          <a:p>
            <a:r>
              <a:rPr lang="en-US" dirty="0"/>
              <a:t>Sign-in limitation</a:t>
            </a:r>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6524374F-659B-2DB2-9C86-5D7EC2AEB99E}"/>
              </a:ext>
            </a:extLst>
          </p:cNvPr>
          <p:cNvSpPr>
            <a:spLocks noGrp="1"/>
          </p:cNvSpPr>
          <p:nvPr>
            <p:ph idx="1"/>
          </p:nvPr>
        </p:nvSpPr>
        <p:spPr>
          <a:xfrm>
            <a:off x="525717" y="2796427"/>
            <a:ext cx="5424043" cy="3830274"/>
          </a:xfrm>
        </p:spPr>
        <p:txBody>
          <a:bodyPr>
            <a:normAutofit fontScale="92500"/>
          </a:bodyPr>
          <a:lstStyle/>
          <a:p>
            <a:pPr marL="0" indent="0">
              <a:lnSpc>
                <a:spcPct val="100000"/>
              </a:lnSpc>
              <a:buNone/>
            </a:pPr>
            <a:r>
              <a:rPr lang="en-US" sz="2200" dirty="0">
                <a:cs typeface="Calibri"/>
              </a:rPr>
              <a:t>Our business model imposes that a user can't use the mobile application unless they own a robot, so the </a:t>
            </a:r>
            <a:r>
              <a:rPr lang="en-US" sz="2200" dirty="0">
                <a:ea typeface="+mn-lt"/>
                <a:cs typeface="+mn-lt"/>
              </a:rPr>
              <a:t>registration </a:t>
            </a:r>
            <a:r>
              <a:rPr lang="en-US" sz="2200" dirty="0">
                <a:cs typeface="Calibri"/>
              </a:rPr>
              <a:t>process requires user to enter their own information, child information and robot information.</a:t>
            </a:r>
          </a:p>
          <a:p>
            <a:pPr marL="0" indent="0">
              <a:lnSpc>
                <a:spcPct val="100000"/>
              </a:lnSpc>
              <a:buNone/>
            </a:pPr>
            <a:endParaRPr lang="en-US" sz="2200" dirty="0">
              <a:cs typeface="Calibri"/>
            </a:endParaRPr>
          </a:p>
          <a:p>
            <a:pPr marL="0" indent="0">
              <a:lnSpc>
                <a:spcPct val="100000"/>
              </a:lnSpc>
              <a:buNone/>
            </a:pPr>
            <a:r>
              <a:rPr lang="en-US" sz="2200" dirty="0">
                <a:cs typeface="Calibri"/>
              </a:rPr>
              <a:t>This is handled by a transaction, so it is guaranteed that each and every parent is linked to a robot, creating a parent account without being linked to a child account or a vacant robot document is not allowed.</a:t>
            </a:r>
          </a:p>
          <a:p>
            <a:pPr>
              <a:lnSpc>
                <a:spcPct val="100000"/>
              </a:lnSpc>
            </a:pPr>
            <a:endParaRPr lang="en-US" sz="1700" dirty="0"/>
          </a:p>
        </p:txBody>
      </p:sp>
      <p:pic>
        <p:nvPicPr>
          <p:cNvPr id="7" name="Graphic 6" descr="Robot">
            <a:extLst>
              <a:ext uri="{FF2B5EF4-FFF2-40B4-BE49-F238E27FC236}">
                <a16:creationId xmlns:a16="http://schemas.microsoft.com/office/drawing/2014/main" id="{4EAA1F15-AB7D-6D48-8EEE-BC758E0D1B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953780" y="553415"/>
            <a:ext cx="5660211" cy="5660211"/>
          </a:xfrm>
          <a:prstGeom prst="rect">
            <a:avLst/>
          </a:prstGeom>
        </p:spPr>
      </p:pic>
      <p:sp>
        <p:nvSpPr>
          <p:cNvPr id="22" name="Freeform: Shape 21">
            <a:extLst>
              <a:ext uri="{FF2B5EF4-FFF2-40B4-BE49-F238E27FC236}">
                <a16:creationId xmlns:a16="http://schemas.microsoft.com/office/drawing/2014/main" id="{55820E42-2F9D-41EF-B67F-522A133B33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13D9BC31-B57D-4933-AD83-94F462D4C2F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5" name="Freeform: Shape 24">
              <a:extLst>
                <a:ext uri="{FF2B5EF4-FFF2-40B4-BE49-F238E27FC236}">
                  <a16:creationId xmlns:a16="http://schemas.microsoft.com/office/drawing/2014/main" id="{D84AFEA3-A055-41AE-96F3-34BA5814244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9028771F-62FA-4349-B7A8-CE1682D2CE0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319CDEE6-CB2F-49F0-B237-2A26A3D1DC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FEBA45-D0A3-4091-9956-161EDA21A0D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53929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EBCAA93A-ECAD-F342-5200-DFAD4D24325D}"/>
              </a:ext>
            </a:extLst>
          </p:cNvPr>
          <p:cNvPicPr>
            <a:picLocks noChangeAspect="1"/>
          </p:cNvPicPr>
          <p:nvPr/>
        </p:nvPicPr>
        <p:blipFill rotWithShape="1">
          <a:blip r:embed="rId2"/>
          <a:srcRect r="3331" b="2"/>
          <a:stretch/>
        </p:blipFill>
        <p:spPr>
          <a:xfrm>
            <a:off x="298786" y="354853"/>
            <a:ext cx="5661289" cy="6148293"/>
          </a:xfrm>
          <a:prstGeom prst="rect">
            <a:avLst/>
          </a:prstGeom>
        </p:spPr>
      </p:pic>
      <p:pic>
        <p:nvPicPr>
          <p:cNvPr id="5" name="Content Placeholder 4" descr="Text&#10;&#10;Description automatically generated">
            <a:extLst>
              <a:ext uri="{FF2B5EF4-FFF2-40B4-BE49-F238E27FC236}">
                <a16:creationId xmlns:a16="http://schemas.microsoft.com/office/drawing/2014/main" id="{9343EB10-D0C4-EDA5-67C3-243DDBA71F2D}"/>
              </a:ext>
            </a:extLst>
          </p:cNvPr>
          <p:cNvPicPr>
            <a:picLocks noGrp="1" noChangeAspect="1"/>
          </p:cNvPicPr>
          <p:nvPr>
            <p:ph idx="1"/>
          </p:nvPr>
        </p:nvPicPr>
        <p:blipFill rotWithShape="1">
          <a:blip r:embed="rId3"/>
          <a:srcRect r="457" b="2"/>
          <a:stretch/>
        </p:blipFill>
        <p:spPr>
          <a:xfrm>
            <a:off x="6231927" y="354853"/>
            <a:ext cx="5661287" cy="6153664"/>
          </a:xfrm>
          <a:prstGeom prst="rect">
            <a:avLst/>
          </a:prstGeom>
        </p:spPr>
      </p:pic>
    </p:spTree>
    <p:extLst>
      <p:ext uri="{BB962C8B-B14F-4D97-AF65-F5344CB8AC3E}">
        <p14:creationId xmlns:p14="http://schemas.microsoft.com/office/powerpoint/2010/main" val="3910509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g13c58877631_0_27"/>
          <p:cNvPicPr preferRelativeResize="0"/>
          <p:nvPr/>
        </p:nvPicPr>
        <p:blipFill>
          <a:blip r:embed="rId3">
            <a:alphaModFix/>
          </a:blip>
          <a:stretch>
            <a:fillRect/>
          </a:stretch>
        </p:blipFill>
        <p:spPr>
          <a:xfrm>
            <a:off x="2702725" y="115500"/>
            <a:ext cx="6273824" cy="65900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g13c58877631_0_32"/>
          <p:cNvPicPr preferRelativeResize="0"/>
          <p:nvPr/>
        </p:nvPicPr>
        <p:blipFill rotWithShape="1">
          <a:blip r:embed="rId3">
            <a:alphaModFix/>
          </a:blip>
          <a:srcRect t="5132"/>
          <a:stretch/>
        </p:blipFill>
        <p:spPr>
          <a:xfrm>
            <a:off x="281275" y="554275"/>
            <a:ext cx="2819950" cy="5789999"/>
          </a:xfrm>
          <a:prstGeom prst="rect">
            <a:avLst/>
          </a:prstGeom>
          <a:noFill/>
          <a:ln>
            <a:noFill/>
          </a:ln>
        </p:spPr>
      </p:pic>
      <p:pic>
        <p:nvPicPr>
          <p:cNvPr id="393" name="Google Shape;393;g13c58877631_0_32"/>
          <p:cNvPicPr preferRelativeResize="0"/>
          <p:nvPr/>
        </p:nvPicPr>
        <p:blipFill>
          <a:blip r:embed="rId4">
            <a:alphaModFix/>
          </a:blip>
          <a:stretch>
            <a:fillRect/>
          </a:stretch>
        </p:blipFill>
        <p:spPr>
          <a:xfrm>
            <a:off x="3346018" y="532249"/>
            <a:ext cx="2675293" cy="5790010"/>
          </a:xfrm>
          <a:prstGeom prst="rect">
            <a:avLst/>
          </a:prstGeom>
          <a:noFill/>
          <a:ln>
            <a:noFill/>
          </a:ln>
        </p:spPr>
      </p:pic>
      <p:pic>
        <p:nvPicPr>
          <p:cNvPr id="394" name="Google Shape;394;g13c58877631_0_32"/>
          <p:cNvPicPr preferRelativeResize="0"/>
          <p:nvPr/>
        </p:nvPicPr>
        <p:blipFill>
          <a:blip r:embed="rId5">
            <a:alphaModFix/>
          </a:blip>
          <a:stretch>
            <a:fillRect/>
          </a:stretch>
        </p:blipFill>
        <p:spPr>
          <a:xfrm>
            <a:off x="6266125" y="532269"/>
            <a:ext cx="2675293" cy="5789974"/>
          </a:xfrm>
          <a:prstGeom prst="rect">
            <a:avLst/>
          </a:prstGeom>
          <a:noFill/>
          <a:ln>
            <a:noFill/>
          </a:ln>
        </p:spPr>
      </p:pic>
      <p:pic>
        <p:nvPicPr>
          <p:cNvPr id="395" name="Google Shape;395;g13c58877631_0_32"/>
          <p:cNvPicPr preferRelativeResize="0"/>
          <p:nvPr/>
        </p:nvPicPr>
        <p:blipFill rotWithShape="1">
          <a:blip r:embed="rId6">
            <a:alphaModFix/>
          </a:blip>
          <a:srcRect t="2820" b="1237"/>
          <a:stretch/>
        </p:blipFill>
        <p:spPr>
          <a:xfrm>
            <a:off x="9186225" y="521500"/>
            <a:ext cx="2788475" cy="5789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g13c58877631_0_40"/>
          <p:cNvPicPr preferRelativeResize="0"/>
          <p:nvPr/>
        </p:nvPicPr>
        <p:blipFill rotWithShape="1">
          <a:blip r:embed="rId3">
            <a:alphaModFix/>
          </a:blip>
          <a:srcRect t="3762"/>
          <a:stretch/>
        </p:blipFill>
        <p:spPr>
          <a:xfrm>
            <a:off x="2791150" y="200925"/>
            <a:ext cx="6312475" cy="64724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F9C493A-9F03-49B4-B3FB-19CE5AC115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D63D4609-7ABC-E5F4-779D-8101DF32ED22}"/>
              </a:ext>
            </a:extLst>
          </p:cNvPr>
          <p:cNvSpPr>
            <a:spLocks noGrp="1"/>
          </p:cNvSpPr>
          <p:nvPr>
            <p:ph type="title"/>
          </p:nvPr>
        </p:nvSpPr>
        <p:spPr>
          <a:xfrm>
            <a:off x="525717" y="787068"/>
            <a:ext cx="5566263" cy="1455091"/>
          </a:xfrm>
        </p:spPr>
        <p:txBody>
          <a:bodyPr vert="horz" lIns="91440" tIns="45720" rIns="91440" bIns="45720" rtlCol="0" anchor="b">
            <a:normAutofit/>
          </a:bodyPr>
          <a:lstStyle/>
          <a:p>
            <a:pPr>
              <a:lnSpc>
                <a:spcPct val="90000"/>
              </a:lnSpc>
            </a:pPr>
            <a:r>
              <a:rPr lang="en-US" sz="3300" dirty="0"/>
              <a:t>Previous research: </a:t>
            </a:r>
            <a:r>
              <a:rPr lang="en-US" sz="3300" b="1" dirty="0">
                <a:effectLst/>
              </a:rPr>
              <a:t>Artificial listener with social intelligence</a:t>
            </a:r>
            <a:endParaRPr lang="en-US" sz="3300" dirty="0"/>
          </a:p>
        </p:txBody>
      </p:sp>
      <p:sp>
        <p:nvSpPr>
          <p:cNvPr id="49" name="Freeform: Shape 48">
            <a:extLst>
              <a:ext uri="{FF2B5EF4-FFF2-40B4-BE49-F238E27FC236}">
                <a16:creationId xmlns:a16="http://schemas.microsoft.com/office/drawing/2014/main" id="{90A46C7D-C1BB-49B8-8D37-39742820E9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1"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52"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53"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54"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55"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6"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57"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2" name="TextBox 41">
            <a:extLst>
              <a:ext uri="{FF2B5EF4-FFF2-40B4-BE49-F238E27FC236}">
                <a16:creationId xmlns:a16="http://schemas.microsoft.com/office/drawing/2014/main" id="{F55714BE-3DDB-B34E-886F-009292D23348}"/>
              </a:ext>
            </a:extLst>
          </p:cNvPr>
          <p:cNvSpPr txBox="1"/>
          <p:nvPr/>
        </p:nvSpPr>
        <p:spPr>
          <a:xfrm>
            <a:off x="525717" y="2796427"/>
            <a:ext cx="5566263" cy="3274503"/>
          </a:xfrm>
          <a:prstGeom prst="rect">
            <a:avLst/>
          </a:prstGeom>
        </p:spPr>
        <p:txBody>
          <a:bodyPr vert="horz" lIns="91440" tIns="45720" rIns="91440" bIns="45720" rtlCol="0">
            <a:normAutofit/>
          </a:bodyPr>
          <a:lstStyle/>
          <a:p>
            <a:pPr>
              <a:lnSpc>
                <a:spcPct val="110000"/>
              </a:lnSpc>
              <a:spcAft>
                <a:spcPts val="600"/>
              </a:spcAft>
              <a:buFont typeface="Arial" panose="020B0604020202020204" pitchFamily="34" charset="0"/>
            </a:pPr>
            <a:r>
              <a:rPr lang="en-US" sz="2800" b="0" i="0" dirty="0">
                <a:effectLst/>
              </a:rPr>
              <a:t>storytellers employ a certain but subtle social cueing strategy when they believe a listener is paying attention to their story. </a:t>
            </a:r>
            <a:endParaRPr lang="en-US" sz="2800" dirty="0"/>
          </a:p>
        </p:txBody>
      </p:sp>
      <p:pic>
        <p:nvPicPr>
          <p:cNvPr id="5" name="Content Placeholder 4">
            <a:extLst>
              <a:ext uri="{FF2B5EF4-FFF2-40B4-BE49-F238E27FC236}">
                <a16:creationId xmlns:a16="http://schemas.microsoft.com/office/drawing/2014/main" id="{D7DBE828-6DCF-CC21-2F78-59277C8F6C6E}"/>
              </a:ext>
            </a:extLst>
          </p:cNvPr>
          <p:cNvPicPr>
            <a:picLocks noGrp="1" noChangeAspect="1"/>
          </p:cNvPicPr>
          <p:nvPr>
            <p:ph idx="1"/>
          </p:nvPr>
        </p:nvPicPr>
        <p:blipFill rotWithShape="1">
          <a:blip r:embed="rId2"/>
          <a:srcRect l="20048" r="20962"/>
          <a:stretch/>
        </p:blipFill>
        <p:spPr>
          <a:xfrm>
            <a:off x="6108482" y="0"/>
            <a:ext cx="6083518" cy="6857990"/>
          </a:xfrm>
          <a:prstGeom prst="rect">
            <a:avLst/>
          </a:prstGeom>
        </p:spPr>
      </p:pic>
      <p:sp>
        <p:nvSpPr>
          <p:cNvPr id="59" name="Freeform: Shape 58">
            <a:extLst>
              <a:ext uri="{FF2B5EF4-FFF2-40B4-BE49-F238E27FC236}">
                <a16:creationId xmlns:a16="http://schemas.microsoft.com/office/drawing/2014/main" id="{55820E42-2F9D-41EF-B67F-522A133B33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1" name="Group 60">
            <a:extLst>
              <a:ext uri="{FF2B5EF4-FFF2-40B4-BE49-F238E27FC236}">
                <a16:creationId xmlns:a16="http://schemas.microsoft.com/office/drawing/2014/main" id="{13D9BC31-B57D-4933-AD83-94F462D4C2F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2" name="Freeform: Shape 61">
              <a:extLst>
                <a:ext uri="{FF2B5EF4-FFF2-40B4-BE49-F238E27FC236}">
                  <a16:creationId xmlns:a16="http://schemas.microsoft.com/office/drawing/2014/main" id="{D84AFEA3-A055-41AE-96F3-34BA5814244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3" name="Freeform: Shape 62">
              <a:extLst>
                <a:ext uri="{FF2B5EF4-FFF2-40B4-BE49-F238E27FC236}">
                  <a16:creationId xmlns:a16="http://schemas.microsoft.com/office/drawing/2014/main" id="{9028771F-62FA-4349-B7A8-CE1682D2CE0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4" name="Freeform: Shape 63">
              <a:extLst>
                <a:ext uri="{FF2B5EF4-FFF2-40B4-BE49-F238E27FC236}">
                  <a16:creationId xmlns:a16="http://schemas.microsoft.com/office/drawing/2014/main" id="{319CDEE6-CB2F-49F0-B237-2A26A3D1DC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5"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6"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7"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E1FEBA45-D0A3-4091-9956-161EDA21A0D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43555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g13c58877631_0_49"/>
          <p:cNvPicPr preferRelativeResize="0"/>
          <p:nvPr/>
        </p:nvPicPr>
        <p:blipFill rotWithShape="1">
          <a:blip r:embed="rId3">
            <a:alphaModFix/>
          </a:blip>
          <a:srcRect t="2780"/>
          <a:stretch/>
        </p:blipFill>
        <p:spPr>
          <a:xfrm>
            <a:off x="1260575" y="299450"/>
            <a:ext cx="9670851" cy="63489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g13c58877631_0_56"/>
          <p:cNvPicPr preferRelativeResize="0"/>
          <p:nvPr/>
        </p:nvPicPr>
        <p:blipFill>
          <a:blip r:embed="rId3">
            <a:alphaModFix/>
          </a:blip>
          <a:stretch>
            <a:fillRect/>
          </a:stretch>
        </p:blipFill>
        <p:spPr>
          <a:xfrm>
            <a:off x="1447800" y="330700"/>
            <a:ext cx="9637975" cy="6371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g13c58877631_0_61"/>
          <p:cNvPicPr preferRelativeResize="0"/>
          <p:nvPr/>
        </p:nvPicPr>
        <p:blipFill rotWithShape="1">
          <a:blip r:embed="rId3">
            <a:alphaModFix/>
          </a:blip>
          <a:srcRect/>
          <a:stretch/>
        </p:blipFill>
        <p:spPr>
          <a:xfrm>
            <a:off x="180488" y="520354"/>
            <a:ext cx="11831025" cy="58173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42D98E1-37D2-4470-BF74-845E897954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D4593CF6-DD6A-558F-5CA0-4969B9D0EBEB}"/>
              </a:ext>
            </a:extLst>
          </p:cNvPr>
          <p:cNvSpPr>
            <a:spLocks noGrp="1"/>
          </p:cNvSpPr>
          <p:nvPr>
            <p:ph type="title"/>
          </p:nvPr>
        </p:nvSpPr>
        <p:spPr>
          <a:xfrm>
            <a:off x="525718" y="775403"/>
            <a:ext cx="5512288" cy="1835608"/>
          </a:xfrm>
        </p:spPr>
        <p:txBody>
          <a:bodyPr anchor="t">
            <a:normAutofit/>
          </a:bodyPr>
          <a:lstStyle/>
          <a:p>
            <a:r>
              <a:rPr lang="en-US" dirty="0"/>
              <a:t>Displaying mode</a:t>
            </a:r>
          </a:p>
        </p:txBody>
      </p:sp>
      <p:grpSp>
        <p:nvGrpSpPr>
          <p:cNvPr id="12"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13"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7" name="Graphic 6" descr="Parent and Child">
            <a:extLst>
              <a:ext uri="{FF2B5EF4-FFF2-40B4-BE49-F238E27FC236}">
                <a16:creationId xmlns:a16="http://schemas.microsoft.com/office/drawing/2014/main" id="{513163BF-0F2E-60CF-D128-1F4C69C73D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611626" y="2851111"/>
            <a:ext cx="3411864" cy="3411864"/>
          </a:xfrm>
          <a:prstGeom prst="rect">
            <a:avLst/>
          </a:prstGeom>
        </p:spPr>
      </p:pic>
      <p:sp>
        <p:nvSpPr>
          <p:cNvPr id="3" name="Content Placeholder 2">
            <a:extLst>
              <a:ext uri="{FF2B5EF4-FFF2-40B4-BE49-F238E27FC236}">
                <a16:creationId xmlns:a16="http://schemas.microsoft.com/office/drawing/2014/main" id="{FBC9A9F2-EECC-7DB0-2A60-DA28F977AD01}"/>
              </a:ext>
            </a:extLst>
          </p:cNvPr>
          <p:cNvSpPr>
            <a:spLocks noGrp="1"/>
          </p:cNvSpPr>
          <p:nvPr>
            <p:ph idx="1"/>
          </p:nvPr>
        </p:nvSpPr>
        <p:spPr>
          <a:xfrm>
            <a:off x="5953877" y="1121179"/>
            <a:ext cx="5039919" cy="5144455"/>
          </a:xfrm>
        </p:spPr>
        <p:txBody>
          <a:bodyPr>
            <a:normAutofit fontScale="92500" lnSpcReduction="10000"/>
          </a:bodyPr>
          <a:lstStyle/>
          <a:p>
            <a:pPr>
              <a:lnSpc>
                <a:spcPct val="100000"/>
              </a:lnSpc>
            </a:pPr>
            <a:r>
              <a:rPr lang="en-US" dirty="0">
                <a:cs typeface="Calibri"/>
              </a:rPr>
              <a:t>Data presented in Recent mood screen tells the parent about how their child has been feeling lately, what his mood was and what story has been played on our robot.</a:t>
            </a:r>
          </a:p>
          <a:p>
            <a:pPr>
              <a:lnSpc>
                <a:spcPct val="100000"/>
              </a:lnSpc>
            </a:pPr>
            <a:endParaRPr lang="en-US" dirty="0">
              <a:cs typeface="Calibri"/>
            </a:endParaRPr>
          </a:p>
          <a:p>
            <a:pPr>
              <a:lnSpc>
                <a:spcPct val="100000"/>
              </a:lnSpc>
            </a:pPr>
            <a:r>
              <a:rPr lang="en-US" dirty="0">
                <a:cs typeface="Calibri"/>
              </a:rPr>
              <a:t>Data is stored in database as history points, where each history point is a document containing child id, robot id, story id.</a:t>
            </a:r>
          </a:p>
          <a:p>
            <a:pPr>
              <a:lnSpc>
                <a:spcPct val="100000"/>
              </a:lnSpc>
            </a:pPr>
            <a:endParaRPr lang="en-US" dirty="0">
              <a:cs typeface="Calibri"/>
            </a:endParaRPr>
          </a:p>
          <a:p>
            <a:pPr>
              <a:lnSpc>
                <a:spcPct val="100000"/>
              </a:lnSpc>
            </a:pPr>
            <a:r>
              <a:rPr lang="en-US" dirty="0">
                <a:cs typeface="Calibri"/>
              </a:rPr>
              <a:t>This allows us to keep track of how the child's mood has been changing overtime.</a:t>
            </a:r>
          </a:p>
          <a:p>
            <a:pPr>
              <a:lnSpc>
                <a:spcPct val="100000"/>
              </a:lnSpc>
            </a:pPr>
            <a:endParaRPr lang="en-US" dirty="0">
              <a:cs typeface="Calibri"/>
            </a:endParaRPr>
          </a:p>
          <a:p>
            <a:pPr>
              <a:lnSpc>
                <a:spcPct val="100000"/>
              </a:lnSpc>
            </a:pPr>
            <a:r>
              <a:rPr lang="en-US" dirty="0">
                <a:cs typeface="Calibri"/>
              </a:rPr>
              <a:t>So, to show latest mood and latest played story we need to query latest history point which belongs to this child.</a:t>
            </a:r>
          </a:p>
        </p:txBody>
      </p:sp>
      <p:sp>
        <p:nvSpPr>
          <p:cNvPr id="20" name="Freeform: Shape 19">
            <a:extLst>
              <a:ext uri="{FF2B5EF4-FFF2-40B4-BE49-F238E27FC236}">
                <a16:creationId xmlns:a16="http://schemas.microsoft.com/office/drawing/2014/main" id="{E1BEDD21-8CC9-4E04-B8CF-CE59786DFB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2" name="Group 21">
            <a:extLst>
              <a:ext uri="{FF2B5EF4-FFF2-40B4-BE49-F238E27FC236}">
                <a16:creationId xmlns:a16="http://schemas.microsoft.com/office/drawing/2014/main" id="{A6DA475A-533E-4A16-A83E-0171FFB6D8B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23" name="Freeform: Shape 22">
              <a:extLst>
                <a:ext uri="{FF2B5EF4-FFF2-40B4-BE49-F238E27FC236}">
                  <a16:creationId xmlns:a16="http://schemas.microsoft.com/office/drawing/2014/main" id="{9EB076CD-5E1A-4B4E-8434-EB36C96CD9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Freeform: Shape 23">
              <a:extLst>
                <a:ext uri="{FF2B5EF4-FFF2-40B4-BE49-F238E27FC236}">
                  <a16:creationId xmlns:a16="http://schemas.microsoft.com/office/drawing/2014/main" id="{F6EB8026-10C9-4869-9F11-AD4C064F96D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C49D45E4-020D-4F13-BA0F-A5307EA2A3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Graphic 12">
              <a:extLst>
                <a:ext uri="{FF2B5EF4-FFF2-40B4-BE49-F238E27FC236}">
                  <a16:creationId xmlns:a16="http://schemas.microsoft.com/office/drawing/2014/main" id="{9C88C3FA-F709-4D00-9E6D-882DB1E2856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7" name="Graphic 15">
              <a:extLst>
                <a:ext uri="{FF2B5EF4-FFF2-40B4-BE49-F238E27FC236}">
                  <a16:creationId xmlns:a16="http://schemas.microsoft.com/office/drawing/2014/main" id="{7EDA809C-8B77-4778-9050-82BA49976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592CBFFA-9E14-4482-8D59-A989BAD450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801BD80-BE9E-4AFB-BEF4-435B40BD2E4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528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2" name="Rectangle 21">
            <a:extLst>
              <a:ext uri="{FF2B5EF4-FFF2-40B4-BE49-F238E27FC236}">
                <a16:creationId xmlns:a16="http://schemas.microsoft.com/office/drawing/2014/main" id="{A5D0B0D3-D735-4619-AA45-B57B791E17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4" descr="Text&#10;&#10;Description automatically generated">
            <a:extLst>
              <a:ext uri="{FF2B5EF4-FFF2-40B4-BE49-F238E27FC236}">
                <a16:creationId xmlns:a16="http://schemas.microsoft.com/office/drawing/2014/main" id="{CB813CA3-F1D8-D6B7-111D-70C2A7364C99}"/>
              </a:ext>
            </a:extLst>
          </p:cNvPr>
          <p:cNvPicPr>
            <a:picLocks noGrp="1" noChangeAspect="1"/>
          </p:cNvPicPr>
          <p:nvPr>
            <p:ph idx="1"/>
          </p:nvPr>
        </p:nvPicPr>
        <p:blipFill rotWithShape="1">
          <a:blip r:embed="rId2"/>
          <a:srcRect t="7387" b="16856"/>
          <a:stretch/>
        </p:blipFill>
        <p:spPr>
          <a:xfrm>
            <a:off x="20" y="10"/>
            <a:ext cx="12191980" cy="6857990"/>
          </a:xfrm>
          <a:prstGeom prst="rect">
            <a:avLst/>
          </a:prstGeom>
        </p:spPr>
      </p:pic>
    </p:spTree>
    <p:extLst>
      <p:ext uri="{BB962C8B-B14F-4D97-AF65-F5344CB8AC3E}">
        <p14:creationId xmlns:p14="http://schemas.microsoft.com/office/powerpoint/2010/main" val="899096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g13c58877631_0_66"/>
          <p:cNvPicPr preferRelativeResize="0"/>
          <p:nvPr/>
        </p:nvPicPr>
        <p:blipFill>
          <a:blip r:embed="rId3">
            <a:alphaModFix/>
          </a:blip>
          <a:stretch>
            <a:fillRect/>
          </a:stretch>
        </p:blipFill>
        <p:spPr>
          <a:xfrm>
            <a:off x="1182225" y="111325"/>
            <a:ext cx="9647698" cy="6670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5D56F31A-BCEA-5CB3-8FC1-7F073DFF2066}"/>
              </a:ext>
            </a:extLst>
          </p:cNvPr>
          <p:cNvSpPr>
            <a:spLocks noGrp="1"/>
          </p:cNvSpPr>
          <p:nvPr>
            <p:ph type="title"/>
          </p:nvPr>
        </p:nvSpPr>
        <p:spPr>
          <a:xfrm>
            <a:off x="525717" y="696952"/>
            <a:ext cx="10077196" cy="821794"/>
          </a:xfrm>
        </p:spPr>
        <p:txBody>
          <a:bodyPr>
            <a:normAutofit/>
          </a:bodyPr>
          <a:lstStyle/>
          <a:p>
            <a:r>
              <a:rPr lang="en-US" dirty="0"/>
              <a:t>Dashboard: mode screen</a:t>
            </a:r>
          </a:p>
        </p:txBody>
      </p:sp>
      <p:grpSp>
        <p:nvGrpSpPr>
          <p:cNvPr id="20" name="Graphic 78">
            <a:extLst>
              <a:ext uri="{FF2B5EF4-FFF2-40B4-BE49-F238E27FC236}">
                <a16:creationId xmlns:a16="http://schemas.microsoft.com/office/drawing/2014/main" id="{BC3D4A83-1EFA-4B2C-B330-849E3589503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12" name="Graphic 78">
              <a:extLst>
                <a:ext uri="{FF2B5EF4-FFF2-40B4-BE49-F238E27FC236}">
                  <a16:creationId xmlns:a16="http://schemas.microsoft.com/office/drawing/2014/main" id="{3508E11F-ACA4-405C-A9FA-2577500EA2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3" name="Graphic 78">
              <a:extLst>
                <a:ext uri="{FF2B5EF4-FFF2-40B4-BE49-F238E27FC236}">
                  <a16:creationId xmlns:a16="http://schemas.microsoft.com/office/drawing/2014/main" id="{82B1CDA4-B2EA-4968-8276-0552D6D7446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 name="Graphic 78">
                <a:extLst>
                  <a:ext uri="{FF2B5EF4-FFF2-40B4-BE49-F238E27FC236}">
                    <a16:creationId xmlns:a16="http://schemas.microsoft.com/office/drawing/2014/main" id="{F4337472-CDEB-4AFE-BBB9-5A11CA470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 name="Graphic 78">
                <a:extLst>
                  <a:ext uri="{FF2B5EF4-FFF2-40B4-BE49-F238E27FC236}">
                    <a16:creationId xmlns:a16="http://schemas.microsoft.com/office/drawing/2014/main" id="{6CD67A6D-EAE7-4891-ACC9-4AC0CCF44A3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F1769489-D4BC-4B3B-9E23-87FCFDAB4ED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13E13021-8923-4A4D-84FA-DA886E2924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9" name="Freeform: Shape 18">
            <a:extLst>
              <a:ext uri="{FF2B5EF4-FFF2-40B4-BE49-F238E27FC236}">
                <a16:creationId xmlns:a16="http://schemas.microsoft.com/office/drawing/2014/main" id="{90A46C7D-C1BB-49B8-8D37-39742820E9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21" name="Content Placeholder 2">
            <a:extLst>
              <a:ext uri="{FF2B5EF4-FFF2-40B4-BE49-F238E27FC236}">
                <a16:creationId xmlns:a16="http://schemas.microsoft.com/office/drawing/2014/main" id="{B3138805-BC77-0A04-0EF2-95C0492E3C75}"/>
              </a:ext>
            </a:extLst>
          </p:cNvPr>
          <p:cNvGraphicFramePr>
            <a:graphicFrameLocks noGrp="1"/>
          </p:cNvGraphicFramePr>
          <p:nvPr>
            <p:ph idx="1"/>
            <p:extLst>
              <p:ext uri="{D42A27DB-BD31-4B8C-83A1-F6EECF244321}">
                <p14:modId xmlns:p14="http://schemas.microsoft.com/office/powerpoint/2010/main" val="2754141178"/>
              </p:ext>
            </p:extLst>
          </p:nvPr>
        </p:nvGraphicFramePr>
        <p:xfrm>
          <a:off x="525462" y="1804163"/>
          <a:ext cx="11004385" cy="4407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956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420BC5C-C418-4843-B04B-6918968D09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6139A1-512B-0B94-8123-ADB6B9116CBA}"/>
              </a:ext>
            </a:extLst>
          </p:cNvPr>
          <p:cNvSpPr>
            <a:spLocks noGrp="1"/>
          </p:cNvSpPr>
          <p:nvPr>
            <p:ph type="title"/>
          </p:nvPr>
        </p:nvSpPr>
        <p:spPr>
          <a:xfrm>
            <a:off x="517870" y="735307"/>
            <a:ext cx="10915158" cy="1432559"/>
          </a:xfrm>
        </p:spPr>
        <p:txBody>
          <a:bodyPr>
            <a:normAutofit/>
          </a:bodyPr>
          <a:lstStyle/>
          <a:p>
            <a:r>
              <a:rPr lang="en-US" dirty="0"/>
              <a:t>Cont. Dashboard: mode screen</a:t>
            </a:r>
          </a:p>
        </p:txBody>
      </p:sp>
      <p:grpSp>
        <p:nvGrpSpPr>
          <p:cNvPr id="18" name="Graphic 78">
            <a:extLst>
              <a:ext uri="{FF2B5EF4-FFF2-40B4-BE49-F238E27FC236}">
                <a16:creationId xmlns:a16="http://schemas.microsoft.com/office/drawing/2014/main" id="{D262907E-3263-4F8C-8D5C-69E4915525A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22314"/>
            <a:ext cx="972241" cy="45718"/>
            <a:chOff x="4886325" y="3371754"/>
            <a:chExt cx="2418492" cy="113728"/>
          </a:xfrm>
          <a:solidFill>
            <a:schemeClr val="accent1"/>
          </a:solidFill>
        </p:grpSpPr>
        <p:sp>
          <p:nvSpPr>
            <p:cNvPr id="19" name="Graphic 78">
              <a:extLst>
                <a:ext uri="{FF2B5EF4-FFF2-40B4-BE49-F238E27FC236}">
                  <a16:creationId xmlns:a16="http://schemas.microsoft.com/office/drawing/2014/main" id="{5E9DBF64-4177-41D3-AA4D-C099F5F4C89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 name="Graphic 78">
              <a:extLst>
                <a:ext uri="{FF2B5EF4-FFF2-40B4-BE49-F238E27FC236}">
                  <a16:creationId xmlns:a16="http://schemas.microsoft.com/office/drawing/2014/main" id="{5546CA24-A5EF-409F-99A2-D0131AE9084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1" name="Graphic 78">
                <a:extLst>
                  <a:ext uri="{FF2B5EF4-FFF2-40B4-BE49-F238E27FC236}">
                    <a16:creationId xmlns:a16="http://schemas.microsoft.com/office/drawing/2014/main" id="{79E62C40-0CA5-4755-86D8-03D076F84F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2" name="Graphic 78">
                <a:extLst>
                  <a:ext uri="{FF2B5EF4-FFF2-40B4-BE49-F238E27FC236}">
                    <a16:creationId xmlns:a16="http://schemas.microsoft.com/office/drawing/2014/main" id="{596152FA-4464-4219-802D-3ED79BA322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3" name="Graphic 78">
                <a:extLst>
                  <a:ext uri="{FF2B5EF4-FFF2-40B4-BE49-F238E27FC236}">
                    <a16:creationId xmlns:a16="http://schemas.microsoft.com/office/drawing/2014/main" id="{170D7D1A-E2C7-49B3-92C2-A96021793DD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4" name="Graphic 78">
                <a:extLst>
                  <a:ext uri="{FF2B5EF4-FFF2-40B4-BE49-F238E27FC236}">
                    <a16:creationId xmlns:a16="http://schemas.microsoft.com/office/drawing/2014/main" id="{CCCDE866-922A-4BE9-A245-42CB249801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6" name="Freeform: Shape 25">
            <a:extLst>
              <a:ext uri="{FF2B5EF4-FFF2-40B4-BE49-F238E27FC236}">
                <a16:creationId xmlns:a16="http://schemas.microsoft.com/office/drawing/2014/main" id="{A2597A8B-414A-4F6D-9710-2F1BE256E7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06502" y="5652122"/>
            <a:ext cx="2685498" cy="1205872"/>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09BA142B-E03A-4CCD-8C46-8BDDD96AB33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548459" y="5639171"/>
            <a:ext cx="886144" cy="635293"/>
            <a:chOff x="10948005" y="3379098"/>
            <a:chExt cx="868640" cy="622746"/>
          </a:xfrm>
          <a:solidFill>
            <a:schemeClr val="tx2">
              <a:lumMod val="40000"/>
              <a:lumOff val="60000"/>
            </a:schemeClr>
          </a:solidFill>
        </p:grpSpPr>
        <p:sp>
          <p:nvSpPr>
            <p:cNvPr id="29" name="Freeform: Shape 28">
              <a:extLst>
                <a:ext uri="{FF2B5EF4-FFF2-40B4-BE49-F238E27FC236}">
                  <a16:creationId xmlns:a16="http://schemas.microsoft.com/office/drawing/2014/main" id="{E9071096-5B07-42AC-9C76-6B3D847D02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30" name="Freeform: Shape 29">
              <a:extLst>
                <a:ext uri="{FF2B5EF4-FFF2-40B4-BE49-F238E27FC236}">
                  <a16:creationId xmlns:a16="http://schemas.microsoft.com/office/drawing/2014/main" id="{E86A8581-41D2-4ED9-94DE-6EE3A38B276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 name="Graphic 15">
              <a:extLst>
                <a:ext uri="{FF2B5EF4-FFF2-40B4-BE49-F238E27FC236}">
                  <a16:creationId xmlns:a16="http://schemas.microsoft.com/office/drawing/2014/main" id="{DA930EF0-907F-46F9-B728-0C189FCB4D2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2" name="Graphic 15">
              <a:extLst>
                <a:ext uri="{FF2B5EF4-FFF2-40B4-BE49-F238E27FC236}">
                  <a16:creationId xmlns:a16="http://schemas.microsoft.com/office/drawing/2014/main" id="{F8E83A83-33D7-4E07-98AC-CA07C0F1E5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DA03248-3CE4-4D20-8293-BFDF226CDB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5" name="Content Placeholder 2">
            <a:extLst>
              <a:ext uri="{FF2B5EF4-FFF2-40B4-BE49-F238E27FC236}">
                <a16:creationId xmlns:a16="http://schemas.microsoft.com/office/drawing/2014/main" id="{2DA20900-A8BC-A543-FE9B-1AE3D2A9FE97}"/>
              </a:ext>
            </a:extLst>
          </p:cNvPr>
          <p:cNvGraphicFramePr>
            <a:graphicFrameLocks noGrp="1"/>
          </p:cNvGraphicFramePr>
          <p:nvPr>
            <p:ph idx="1"/>
            <p:extLst>
              <p:ext uri="{D42A27DB-BD31-4B8C-83A1-F6EECF244321}">
                <p14:modId xmlns:p14="http://schemas.microsoft.com/office/powerpoint/2010/main" val="4016261275"/>
              </p:ext>
            </p:extLst>
          </p:nvPr>
        </p:nvGraphicFramePr>
        <p:xfrm>
          <a:off x="525463" y="2522538"/>
          <a:ext cx="9144381" cy="3548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2696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2" name="Rectangle 21">
            <a:extLst>
              <a:ext uri="{FF2B5EF4-FFF2-40B4-BE49-F238E27FC236}">
                <a16:creationId xmlns:a16="http://schemas.microsoft.com/office/drawing/2014/main" id="{A5D0B0D3-D735-4619-AA45-B57B791E17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4" descr="Text&#10;&#10;Description automatically generated">
            <a:extLst>
              <a:ext uri="{FF2B5EF4-FFF2-40B4-BE49-F238E27FC236}">
                <a16:creationId xmlns:a16="http://schemas.microsoft.com/office/drawing/2014/main" id="{1EB0F928-E192-D7E0-3D03-C62FAC3F261B}"/>
              </a:ext>
            </a:extLst>
          </p:cNvPr>
          <p:cNvPicPr>
            <a:picLocks noChangeAspect="1"/>
          </p:cNvPicPr>
          <p:nvPr/>
        </p:nvPicPr>
        <p:blipFill rotWithShape="1">
          <a:blip r:embed="rId2"/>
          <a:srcRect r="20806" b="19740"/>
          <a:stretch/>
        </p:blipFill>
        <p:spPr>
          <a:xfrm>
            <a:off x="3253209" y="-1"/>
            <a:ext cx="5284357" cy="3748817"/>
          </a:xfrm>
          <a:prstGeom prst="rect">
            <a:avLst/>
          </a:prstGeom>
        </p:spPr>
      </p:pic>
      <p:pic>
        <p:nvPicPr>
          <p:cNvPr id="19" name="Picture 5" descr="Text&#10;&#10;Description automatically generated">
            <a:extLst>
              <a:ext uri="{FF2B5EF4-FFF2-40B4-BE49-F238E27FC236}">
                <a16:creationId xmlns:a16="http://schemas.microsoft.com/office/drawing/2014/main" id="{8D9EF901-81A5-7A36-DD9B-6190BB4BA9F1}"/>
              </a:ext>
            </a:extLst>
          </p:cNvPr>
          <p:cNvPicPr>
            <a:picLocks noChangeAspect="1"/>
          </p:cNvPicPr>
          <p:nvPr/>
        </p:nvPicPr>
        <p:blipFill rotWithShape="1">
          <a:blip r:embed="rId3"/>
          <a:srcRect l="138"/>
          <a:stretch/>
        </p:blipFill>
        <p:spPr>
          <a:xfrm>
            <a:off x="3253209" y="3748817"/>
            <a:ext cx="5284357" cy="2910416"/>
          </a:xfrm>
          <a:prstGeom prst="rect">
            <a:avLst/>
          </a:prstGeom>
        </p:spPr>
      </p:pic>
    </p:spTree>
    <p:extLst>
      <p:ext uri="{BB962C8B-B14F-4D97-AF65-F5344CB8AC3E}">
        <p14:creationId xmlns:p14="http://schemas.microsoft.com/office/powerpoint/2010/main" val="1169018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42D98E1-37D2-4470-BF74-845E897954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9093294-2211-4834-DDE0-26AB1FD4FDBF}"/>
              </a:ext>
            </a:extLst>
          </p:cNvPr>
          <p:cNvSpPr>
            <a:spLocks noGrp="1"/>
          </p:cNvSpPr>
          <p:nvPr>
            <p:ph type="title"/>
          </p:nvPr>
        </p:nvSpPr>
        <p:spPr>
          <a:xfrm>
            <a:off x="525718" y="775403"/>
            <a:ext cx="5512288" cy="1835608"/>
          </a:xfrm>
        </p:spPr>
        <p:txBody>
          <a:bodyPr anchor="t">
            <a:normAutofit/>
          </a:bodyPr>
          <a:lstStyle/>
          <a:p>
            <a:r>
              <a:rPr lang="en-US" dirty="0"/>
              <a:t>Dashboard: listen time</a:t>
            </a:r>
          </a:p>
        </p:txBody>
      </p:sp>
      <p:grpSp>
        <p:nvGrpSpPr>
          <p:cNvPr id="38"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39"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0"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2"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7" name="Graphic 6" descr="Voice">
            <a:extLst>
              <a:ext uri="{FF2B5EF4-FFF2-40B4-BE49-F238E27FC236}">
                <a16:creationId xmlns:a16="http://schemas.microsoft.com/office/drawing/2014/main" id="{33BEDAA0-7B75-F6B9-DED0-00904F1152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611626" y="2851111"/>
            <a:ext cx="3411864" cy="3411864"/>
          </a:xfrm>
          <a:prstGeom prst="rect">
            <a:avLst/>
          </a:prstGeom>
        </p:spPr>
      </p:pic>
      <p:sp>
        <p:nvSpPr>
          <p:cNvPr id="3" name="Content Placeholder 2">
            <a:extLst>
              <a:ext uri="{FF2B5EF4-FFF2-40B4-BE49-F238E27FC236}">
                <a16:creationId xmlns:a16="http://schemas.microsoft.com/office/drawing/2014/main" id="{FA37F17E-9EF7-3B45-89C9-50FE3E749F1D}"/>
              </a:ext>
            </a:extLst>
          </p:cNvPr>
          <p:cNvSpPr>
            <a:spLocks noGrp="1"/>
          </p:cNvSpPr>
          <p:nvPr>
            <p:ph idx="1"/>
          </p:nvPr>
        </p:nvSpPr>
        <p:spPr>
          <a:xfrm>
            <a:off x="6444040" y="1114691"/>
            <a:ext cx="4159233" cy="5144455"/>
          </a:xfrm>
        </p:spPr>
        <p:txBody>
          <a:bodyPr>
            <a:normAutofit/>
          </a:bodyPr>
          <a:lstStyle/>
          <a:p>
            <a:pPr>
              <a:lnSpc>
                <a:spcPct val="100000"/>
              </a:lnSpc>
            </a:pPr>
            <a:r>
              <a:rPr lang="en-US" sz="1400">
                <a:cs typeface="Calibri"/>
              </a:rPr>
              <a:t>Data presented in Dashboard -&gt; Listen Time screen tells the parent how much time did their child spend listening to stories on the robot in a period of 24 hours.</a:t>
            </a:r>
          </a:p>
          <a:p>
            <a:pPr>
              <a:lnSpc>
                <a:spcPct val="100000"/>
              </a:lnSpc>
            </a:pPr>
            <a:endParaRPr lang="en-US" sz="1400">
              <a:cs typeface="Calibri"/>
            </a:endParaRPr>
          </a:p>
          <a:p>
            <a:pPr>
              <a:lnSpc>
                <a:spcPct val="100000"/>
              </a:lnSpc>
            </a:pPr>
            <a:r>
              <a:rPr lang="en-US" sz="1400">
                <a:cs typeface="Calibri"/>
              </a:rPr>
              <a:t>Data is stored in database as history points, where each history point is a document containing child id, robot id, story id.</a:t>
            </a:r>
          </a:p>
          <a:p>
            <a:pPr>
              <a:lnSpc>
                <a:spcPct val="100000"/>
              </a:lnSpc>
            </a:pPr>
            <a:endParaRPr lang="en-US" sz="1400">
              <a:cs typeface="Calibri"/>
            </a:endParaRPr>
          </a:p>
          <a:p>
            <a:pPr>
              <a:lnSpc>
                <a:spcPct val="100000"/>
              </a:lnSpc>
            </a:pPr>
            <a:r>
              <a:rPr lang="en-US" sz="1400">
                <a:cs typeface="Calibri"/>
              </a:rPr>
              <a:t>Data presented on Dashboard -&gt; </a:t>
            </a:r>
            <a:r>
              <a:rPr lang="en-US" sz="1400">
                <a:ea typeface="+mn-lt"/>
                <a:cs typeface="+mn-lt"/>
              </a:rPr>
              <a:t>Listen </a:t>
            </a:r>
            <a:r>
              <a:rPr lang="en-US" sz="1400">
                <a:cs typeface="Calibri"/>
              </a:rPr>
              <a:t>Time screen is obtained using an aggregation pipeline, where first stage is just a query matching all history points in a period of 24 hours to the child id.</a:t>
            </a:r>
          </a:p>
          <a:p>
            <a:pPr>
              <a:lnSpc>
                <a:spcPct val="100000"/>
              </a:lnSpc>
            </a:pPr>
            <a:endParaRPr lang="en-US" sz="1400">
              <a:cs typeface="Calibri"/>
            </a:endParaRPr>
          </a:p>
          <a:p>
            <a:pPr>
              <a:lnSpc>
                <a:spcPct val="100000"/>
              </a:lnSpc>
            </a:pPr>
            <a:r>
              <a:rPr lang="en-US" sz="1400">
                <a:cs typeface="Calibri"/>
              </a:rPr>
              <a:t>Second pipeline stage is about grouping documents from previous stage by </a:t>
            </a:r>
            <a:r>
              <a:rPr lang="en-US" sz="1400">
                <a:ea typeface="+mn-lt"/>
                <a:cs typeface="+mn-lt"/>
              </a:rPr>
              <a:t>story</a:t>
            </a:r>
            <a:r>
              <a:rPr lang="en-US" sz="1400">
                <a:cs typeface="Calibri"/>
              </a:rPr>
              <a:t>, and adding 1 to an accumulator field, so we know how many times a story has been played.</a:t>
            </a:r>
          </a:p>
          <a:p>
            <a:pPr>
              <a:lnSpc>
                <a:spcPct val="100000"/>
              </a:lnSpc>
            </a:pPr>
            <a:endParaRPr lang="en-US" sz="1400"/>
          </a:p>
        </p:txBody>
      </p:sp>
      <p:sp>
        <p:nvSpPr>
          <p:cNvPr id="46" name="Freeform: Shape 45">
            <a:extLst>
              <a:ext uri="{FF2B5EF4-FFF2-40B4-BE49-F238E27FC236}">
                <a16:creationId xmlns:a16="http://schemas.microsoft.com/office/drawing/2014/main" id="{E1BEDD21-8CC9-4E04-B8CF-CE59786DFB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8" name="Group 47">
            <a:extLst>
              <a:ext uri="{FF2B5EF4-FFF2-40B4-BE49-F238E27FC236}">
                <a16:creationId xmlns:a16="http://schemas.microsoft.com/office/drawing/2014/main" id="{A6DA475A-533E-4A16-A83E-0171FFB6D8B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9" name="Freeform: Shape 48">
              <a:extLst>
                <a:ext uri="{FF2B5EF4-FFF2-40B4-BE49-F238E27FC236}">
                  <a16:creationId xmlns:a16="http://schemas.microsoft.com/office/drawing/2014/main" id="{9EB076CD-5E1A-4B4E-8434-EB36C96CD9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0" name="Freeform: Shape 49">
              <a:extLst>
                <a:ext uri="{FF2B5EF4-FFF2-40B4-BE49-F238E27FC236}">
                  <a16:creationId xmlns:a16="http://schemas.microsoft.com/office/drawing/2014/main" id="{F6EB8026-10C9-4869-9F11-AD4C064F96D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 name="Freeform: Shape 50">
              <a:extLst>
                <a:ext uri="{FF2B5EF4-FFF2-40B4-BE49-F238E27FC236}">
                  <a16:creationId xmlns:a16="http://schemas.microsoft.com/office/drawing/2014/main" id="{C49D45E4-020D-4F13-BA0F-A5307EA2A3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Graphic 12">
              <a:extLst>
                <a:ext uri="{FF2B5EF4-FFF2-40B4-BE49-F238E27FC236}">
                  <a16:creationId xmlns:a16="http://schemas.microsoft.com/office/drawing/2014/main" id="{9C88C3FA-F709-4D00-9E6D-882DB1E2856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7EDA809C-8B77-4778-9050-82BA49976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Graphic 15">
              <a:extLst>
                <a:ext uri="{FF2B5EF4-FFF2-40B4-BE49-F238E27FC236}">
                  <a16:creationId xmlns:a16="http://schemas.microsoft.com/office/drawing/2014/main" id="{592CBFFA-9E14-4482-8D59-A989BAD450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801BD80-BE9E-4AFB-BEF4-435B40BD2E4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79166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F9C493A-9F03-49B4-B3FB-19CE5AC115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48B0B72-3A4D-CC45-547F-B97C489897CE}"/>
              </a:ext>
            </a:extLst>
          </p:cNvPr>
          <p:cNvSpPr>
            <a:spLocks noGrp="1"/>
          </p:cNvSpPr>
          <p:nvPr>
            <p:ph type="title"/>
          </p:nvPr>
        </p:nvSpPr>
        <p:spPr>
          <a:xfrm>
            <a:off x="525717" y="787068"/>
            <a:ext cx="4663649" cy="1455091"/>
          </a:xfrm>
        </p:spPr>
        <p:txBody>
          <a:bodyPr>
            <a:normAutofit/>
          </a:bodyPr>
          <a:lstStyle/>
          <a:p>
            <a:r>
              <a:rPr lang="en-US" sz="3300"/>
              <a:t>Previous research: “</a:t>
            </a:r>
            <a:r>
              <a:rPr lang="en-US" sz="3300" b="1">
                <a:effectLst/>
              </a:rPr>
              <a:t>Tega”</a:t>
            </a:r>
            <a:r>
              <a:rPr lang="en-US" sz="3300" b="1"/>
              <a:t> a social robot</a:t>
            </a:r>
            <a:endParaRPr lang="en-US" sz="3300"/>
          </a:p>
        </p:txBody>
      </p:sp>
      <p:sp>
        <p:nvSpPr>
          <p:cNvPr id="38" name="Freeform: Shape 37">
            <a:extLst>
              <a:ext uri="{FF2B5EF4-FFF2-40B4-BE49-F238E27FC236}">
                <a16:creationId xmlns:a16="http://schemas.microsoft.com/office/drawing/2014/main" id="{90A46C7D-C1BB-49B8-8D37-39742820E9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0"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41"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AA7E650E-7EDF-E942-FBDC-9C09DF02783F}"/>
              </a:ext>
            </a:extLst>
          </p:cNvPr>
          <p:cNvSpPr>
            <a:spLocks noGrp="1"/>
          </p:cNvSpPr>
          <p:nvPr>
            <p:ph idx="1"/>
          </p:nvPr>
        </p:nvSpPr>
        <p:spPr>
          <a:xfrm>
            <a:off x="525717" y="2796427"/>
            <a:ext cx="4663649" cy="3274503"/>
          </a:xfrm>
        </p:spPr>
        <p:txBody>
          <a:bodyPr>
            <a:normAutofit lnSpcReduction="10000"/>
          </a:bodyPr>
          <a:lstStyle/>
          <a:p>
            <a:r>
              <a:rPr lang="en-US" sz="2800" b="0" i="0" dirty="0" err="1">
                <a:effectLst/>
                <a:latin typeface="Neue Haas Grotesk Display"/>
              </a:rPr>
              <a:t>Tega</a:t>
            </a:r>
            <a:r>
              <a:rPr lang="en-US" sz="2800" b="0" i="0" dirty="0">
                <a:effectLst/>
                <a:latin typeface="Neue Haas Grotesk Display"/>
              </a:rPr>
              <a:t> is a new robot platform designed to support long-term, in-home interactions with children, with applications in early-literacy education from vocabulary to storytelling.</a:t>
            </a:r>
            <a:endParaRPr lang="en-US" sz="2800" dirty="0"/>
          </a:p>
        </p:txBody>
      </p:sp>
      <p:pic>
        <p:nvPicPr>
          <p:cNvPr id="5" name="Picture 4">
            <a:extLst>
              <a:ext uri="{FF2B5EF4-FFF2-40B4-BE49-F238E27FC236}">
                <a16:creationId xmlns:a16="http://schemas.microsoft.com/office/drawing/2014/main" id="{D6712DEF-D06D-EA0E-B15C-A3735586B586}"/>
              </a:ext>
            </a:extLst>
          </p:cNvPr>
          <p:cNvPicPr>
            <a:picLocks noChangeAspect="1"/>
          </p:cNvPicPr>
          <p:nvPr/>
        </p:nvPicPr>
        <p:blipFill>
          <a:blip r:embed="rId2"/>
          <a:stretch>
            <a:fillRect/>
          </a:stretch>
        </p:blipFill>
        <p:spPr>
          <a:xfrm>
            <a:off x="5953780" y="1834038"/>
            <a:ext cx="5660211" cy="3098965"/>
          </a:xfrm>
          <a:prstGeom prst="rect">
            <a:avLst/>
          </a:prstGeom>
        </p:spPr>
      </p:pic>
      <p:sp>
        <p:nvSpPr>
          <p:cNvPr id="48" name="Freeform: Shape 47">
            <a:extLst>
              <a:ext uri="{FF2B5EF4-FFF2-40B4-BE49-F238E27FC236}">
                <a16:creationId xmlns:a16="http://schemas.microsoft.com/office/drawing/2014/main" id="{55820E42-2F9D-41EF-B67F-522A133B33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0" name="Group 49">
            <a:extLst>
              <a:ext uri="{FF2B5EF4-FFF2-40B4-BE49-F238E27FC236}">
                <a16:creationId xmlns:a16="http://schemas.microsoft.com/office/drawing/2014/main" id="{13D9BC31-B57D-4933-AD83-94F462D4C2F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1" name="Freeform: Shape 50">
              <a:extLst>
                <a:ext uri="{FF2B5EF4-FFF2-40B4-BE49-F238E27FC236}">
                  <a16:creationId xmlns:a16="http://schemas.microsoft.com/office/drawing/2014/main" id="{D84AFEA3-A055-41AE-96F3-34BA5814244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9028771F-62FA-4349-B7A8-CE1682D2CE0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52">
              <a:extLst>
                <a:ext uri="{FF2B5EF4-FFF2-40B4-BE49-F238E27FC236}">
                  <a16:creationId xmlns:a16="http://schemas.microsoft.com/office/drawing/2014/main" id="{319CDEE6-CB2F-49F0-B237-2A26A3D1DC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5"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6"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1FEBA45-D0A3-4091-9956-161EDA21A0D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64963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42D98E1-37D2-4470-BF74-845E897954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1911ECC-81B3-9885-90C2-62543BCC6313}"/>
              </a:ext>
            </a:extLst>
          </p:cNvPr>
          <p:cNvSpPr>
            <a:spLocks noGrp="1"/>
          </p:cNvSpPr>
          <p:nvPr>
            <p:ph type="title"/>
          </p:nvPr>
        </p:nvSpPr>
        <p:spPr>
          <a:xfrm>
            <a:off x="525718" y="775403"/>
            <a:ext cx="5512288" cy="1835608"/>
          </a:xfrm>
        </p:spPr>
        <p:txBody>
          <a:bodyPr anchor="t">
            <a:normAutofit/>
          </a:bodyPr>
          <a:lstStyle/>
          <a:p>
            <a:r>
              <a:rPr lang="en-US" dirty="0"/>
              <a:t>Cont. Dashboard: listen time</a:t>
            </a:r>
          </a:p>
        </p:txBody>
      </p:sp>
      <p:grpSp>
        <p:nvGrpSpPr>
          <p:cNvPr id="12"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13"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7" name="Graphic 6" descr="Record">
            <a:extLst>
              <a:ext uri="{FF2B5EF4-FFF2-40B4-BE49-F238E27FC236}">
                <a16:creationId xmlns:a16="http://schemas.microsoft.com/office/drawing/2014/main" id="{EB86FD05-DB1B-E162-6900-AC3EB3FD53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611626" y="2851111"/>
            <a:ext cx="3411864" cy="3411864"/>
          </a:xfrm>
          <a:prstGeom prst="rect">
            <a:avLst/>
          </a:prstGeom>
        </p:spPr>
      </p:pic>
      <p:sp>
        <p:nvSpPr>
          <p:cNvPr id="3" name="Content Placeholder 2">
            <a:extLst>
              <a:ext uri="{FF2B5EF4-FFF2-40B4-BE49-F238E27FC236}">
                <a16:creationId xmlns:a16="http://schemas.microsoft.com/office/drawing/2014/main" id="{60C099CB-52F6-5729-C00E-B1378ABEEFCC}"/>
              </a:ext>
            </a:extLst>
          </p:cNvPr>
          <p:cNvSpPr>
            <a:spLocks noGrp="1"/>
          </p:cNvSpPr>
          <p:nvPr>
            <p:ph idx="1"/>
          </p:nvPr>
        </p:nvSpPr>
        <p:spPr>
          <a:xfrm>
            <a:off x="6444040" y="1114691"/>
            <a:ext cx="4159233" cy="5144455"/>
          </a:xfrm>
        </p:spPr>
        <p:txBody>
          <a:bodyPr>
            <a:normAutofit/>
          </a:bodyPr>
          <a:lstStyle/>
          <a:p>
            <a:pPr>
              <a:lnSpc>
                <a:spcPct val="100000"/>
              </a:lnSpc>
            </a:pPr>
            <a:r>
              <a:rPr lang="en-US" sz="1400" dirty="0">
                <a:ea typeface="+mn-lt"/>
                <a:cs typeface="+mn-lt"/>
              </a:rPr>
              <a:t>Third pipeline stage is about joining documents from previous stage with stories collection, so we can get title and duration of each story, without looking them up we only have a bunch of Object IDs.</a:t>
            </a:r>
          </a:p>
          <a:p>
            <a:pPr>
              <a:lnSpc>
                <a:spcPct val="100000"/>
              </a:lnSpc>
            </a:pPr>
            <a:endParaRPr lang="en-US" sz="1400" dirty="0">
              <a:cs typeface="Calibri" panose="020F0502020204030204"/>
            </a:endParaRPr>
          </a:p>
          <a:p>
            <a:pPr>
              <a:lnSpc>
                <a:spcPct val="100000"/>
              </a:lnSpc>
            </a:pPr>
            <a:r>
              <a:rPr lang="en-US" sz="1400" dirty="0">
                <a:ea typeface="+mn-lt"/>
                <a:cs typeface="+mn-lt"/>
              </a:rPr>
              <a:t>Fourth stage is just unwinding story field, what that means is spreading elements of an array into separate documents, that happens in the first place because $lookup stage yields documents in an array, even if it is just 1 document.</a:t>
            </a:r>
          </a:p>
          <a:p>
            <a:pPr>
              <a:lnSpc>
                <a:spcPct val="100000"/>
              </a:lnSpc>
            </a:pPr>
            <a:endParaRPr lang="en-US" sz="1400" dirty="0">
              <a:cs typeface="Calibri" panose="020F0502020204030204"/>
            </a:endParaRPr>
          </a:p>
          <a:p>
            <a:pPr>
              <a:lnSpc>
                <a:spcPct val="100000"/>
              </a:lnSpc>
            </a:pPr>
            <a:r>
              <a:rPr lang="en-US" sz="1400" dirty="0">
                <a:cs typeface="Calibri" panose="020F0502020204030204"/>
              </a:rPr>
              <a:t>Fifth stage is where we calculate how much time each story has been played, by multiplying the value of accumulator field ( From 2nd stage ) by the story duration.</a:t>
            </a:r>
          </a:p>
          <a:p>
            <a:pPr>
              <a:lnSpc>
                <a:spcPct val="100000"/>
              </a:lnSpc>
            </a:pPr>
            <a:endParaRPr lang="en-US" sz="1400" dirty="0">
              <a:cs typeface="Calibri" panose="020F0502020204030204"/>
            </a:endParaRPr>
          </a:p>
          <a:p>
            <a:pPr>
              <a:lnSpc>
                <a:spcPct val="100000"/>
              </a:lnSpc>
            </a:pPr>
            <a:r>
              <a:rPr lang="en-US" sz="1400" dirty="0">
                <a:cs typeface="Calibri" panose="020F0502020204030204"/>
              </a:rPr>
              <a:t>Sixth stage is where total listening time is calculated.</a:t>
            </a:r>
          </a:p>
        </p:txBody>
      </p:sp>
      <p:sp>
        <p:nvSpPr>
          <p:cNvPr id="20" name="Freeform: Shape 19">
            <a:extLst>
              <a:ext uri="{FF2B5EF4-FFF2-40B4-BE49-F238E27FC236}">
                <a16:creationId xmlns:a16="http://schemas.microsoft.com/office/drawing/2014/main" id="{E1BEDD21-8CC9-4E04-B8CF-CE59786DFB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2" name="Group 21">
            <a:extLst>
              <a:ext uri="{FF2B5EF4-FFF2-40B4-BE49-F238E27FC236}">
                <a16:creationId xmlns:a16="http://schemas.microsoft.com/office/drawing/2014/main" id="{A6DA475A-533E-4A16-A83E-0171FFB6D8B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23" name="Freeform: Shape 22">
              <a:extLst>
                <a:ext uri="{FF2B5EF4-FFF2-40B4-BE49-F238E27FC236}">
                  <a16:creationId xmlns:a16="http://schemas.microsoft.com/office/drawing/2014/main" id="{9EB076CD-5E1A-4B4E-8434-EB36C96CD9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Freeform: Shape 23">
              <a:extLst>
                <a:ext uri="{FF2B5EF4-FFF2-40B4-BE49-F238E27FC236}">
                  <a16:creationId xmlns:a16="http://schemas.microsoft.com/office/drawing/2014/main" id="{F6EB8026-10C9-4869-9F11-AD4C064F96D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C49D45E4-020D-4F13-BA0F-A5307EA2A3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Graphic 12">
              <a:extLst>
                <a:ext uri="{FF2B5EF4-FFF2-40B4-BE49-F238E27FC236}">
                  <a16:creationId xmlns:a16="http://schemas.microsoft.com/office/drawing/2014/main" id="{9C88C3FA-F709-4D00-9E6D-882DB1E2856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7" name="Graphic 15">
              <a:extLst>
                <a:ext uri="{FF2B5EF4-FFF2-40B4-BE49-F238E27FC236}">
                  <a16:creationId xmlns:a16="http://schemas.microsoft.com/office/drawing/2014/main" id="{7EDA809C-8B77-4778-9050-82BA49976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592CBFFA-9E14-4482-8D59-A989BAD450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801BD80-BE9E-4AFB-BEF4-435B40BD2E4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77077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F74B0BA0-B198-A598-69B4-A0A7ACB93D9A}"/>
              </a:ext>
            </a:extLst>
          </p:cNvPr>
          <p:cNvPicPr>
            <a:picLocks noChangeAspect="1"/>
          </p:cNvPicPr>
          <p:nvPr/>
        </p:nvPicPr>
        <p:blipFill>
          <a:blip r:embed="rId2"/>
          <a:stretch>
            <a:fillRect/>
          </a:stretch>
        </p:blipFill>
        <p:spPr>
          <a:xfrm>
            <a:off x="524188" y="646800"/>
            <a:ext cx="5208946" cy="5571066"/>
          </a:xfrm>
          <a:prstGeom prst="rect">
            <a:avLst/>
          </a:prstGeom>
        </p:spPr>
      </p:pic>
      <p:pic>
        <p:nvPicPr>
          <p:cNvPr id="5" name="Picture 5" descr="Text&#10;&#10;Description automatically generated">
            <a:extLst>
              <a:ext uri="{FF2B5EF4-FFF2-40B4-BE49-F238E27FC236}">
                <a16:creationId xmlns:a16="http://schemas.microsoft.com/office/drawing/2014/main" id="{78A16E7D-B10F-FE40-EF5B-F98267C4014B}"/>
              </a:ext>
            </a:extLst>
          </p:cNvPr>
          <p:cNvPicPr>
            <a:picLocks noChangeAspect="1"/>
          </p:cNvPicPr>
          <p:nvPr/>
        </p:nvPicPr>
        <p:blipFill>
          <a:blip r:embed="rId3"/>
          <a:stretch>
            <a:fillRect/>
          </a:stretch>
        </p:blipFill>
        <p:spPr>
          <a:xfrm>
            <a:off x="5744691" y="646800"/>
            <a:ext cx="5923121" cy="5567733"/>
          </a:xfrm>
          <a:prstGeom prst="rect">
            <a:avLst/>
          </a:prstGeom>
        </p:spPr>
      </p:pic>
    </p:spTree>
    <p:extLst>
      <p:ext uri="{BB962C8B-B14F-4D97-AF65-F5344CB8AC3E}">
        <p14:creationId xmlns:p14="http://schemas.microsoft.com/office/powerpoint/2010/main" val="373077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pic>
        <p:nvPicPr>
          <p:cNvPr id="601" name="Google Shape;601;g13c58877631_0_83"/>
          <p:cNvPicPr preferRelativeResize="0"/>
          <p:nvPr/>
        </p:nvPicPr>
        <p:blipFill rotWithShape="1">
          <a:blip r:embed="rId3">
            <a:alphaModFix/>
          </a:blip>
          <a:srcRect b="2572"/>
          <a:stretch/>
        </p:blipFill>
        <p:spPr>
          <a:xfrm>
            <a:off x="152400" y="624675"/>
            <a:ext cx="2740250" cy="5777874"/>
          </a:xfrm>
          <a:prstGeom prst="rect">
            <a:avLst/>
          </a:prstGeom>
          <a:noFill/>
          <a:ln>
            <a:noFill/>
          </a:ln>
        </p:spPr>
      </p:pic>
      <p:pic>
        <p:nvPicPr>
          <p:cNvPr id="602" name="Google Shape;602;g13c58877631_0_83"/>
          <p:cNvPicPr preferRelativeResize="0"/>
          <p:nvPr/>
        </p:nvPicPr>
        <p:blipFill rotWithShape="1">
          <a:blip r:embed="rId4">
            <a:alphaModFix/>
          </a:blip>
          <a:srcRect b="2572"/>
          <a:stretch/>
        </p:blipFill>
        <p:spPr>
          <a:xfrm>
            <a:off x="3222050" y="624700"/>
            <a:ext cx="2740225" cy="5777874"/>
          </a:xfrm>
          <a:prstGeom prst="rect">
            <a:avLst/>
          </a:prstGeom>
          <a:noFill/>
          <a:ln>
            <a:noFill/>
          </a:ln>
        </p:spPr>
      </p:pic>
      <p:pic>
        <p:nvPicPr>
          <p:cNvPr id="603" name="Google Shape;603;g13c58877631_0_83"/>
          <p:cNvPicPr preferRelativeResize="0"/>
          <p:nvPr/>
        </p:nvPicPr>
        <p:blipFill rotWithShape="1">
          <a:blip r:embed="rId5">
            <a:alphaModFix/>
          </a:blip>
          <a:srcRect b="2572"/>
          <a:stretch/>
        </p:blipFill>
        <p:spPr>
          <a:xfrm>
            <a:off x="6272775" y="624700"/>
            <a:ext cx="2740225" cy="5777874"/>
          </a:xfrm>
          <a:prstGeom prst="rect">
            <a:avLst/>
          </a:prstGeom>
          <a:noFill/>
          <a:ln>
            <a:noFill/>
          </a:ln>
        </p:spPr>
      </p:pic>
      <p:pic>
        <p:nvPicPr>
          <p:cNvPr id="604" name="Google Shape;604;g13c58877631_0_83"/>
          <p:cNvPicPr preferRelativeResize="0"/>
          <p:nvPr/>
        </p:nvPicPr>
        <p:blipFill rotWithShape="1">
          <a:blip r:embed="rId6">
            <a:alphaModFix/>
          </a:blip>
          <a:srcRect t="-1166" b="-1156"/>
          <a:stretch/>
        </p:blipFill>
        <p:spPr>
          <a:xfrm>
            <a:off x="9323500" y="573125"/>
            <a:ext cx="2678000" cy="5930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09" name="Google Shape;609;g13c58877631_0_90"/>
          <p:cNvPicPr preferRelativeResize="0"/>
          <p:nvPr/>
        </p:nvPicPr>
        <p:blipFill rotWithShape="1">
          <a:blip r:embed="rId3">
            <a:alphaModFix/>
          </a:blip>
          <a:srcRect b="-2186"/>
          <a:stretch/>
        </p:blipFill>
        <p:spPr>
          <a:xfrm>
            <a:off x="1106750" y="263725"/>
            <a:ext cx="2912925" cy="6441875"/>
          </a:xfrm>
          <a:prstGeom prst="rect">
            <a:avLst/>
          </a:prstGeom>
          <a:noFill/>
          <a:ln>
            <a:noFill/>
          </a:ln>
        </p:spPr>
      </p:pic>
      <p:pic>
        <p:nvPicPr>
          <p:cNvPr id="610" name="Google Shape;610;g13c58877631_0_90"/>
          <p:cNvPicPr preferRelativeResize="0"/>
          <p:nvPr/>
        </p:nvPicPr>
        <p:blipFill rotWithShape="1">
          <a:blip r:embed="rId4">
            <a:alphaModFix/>
          </a:blip>
          <a:srcRect t="-2500" b="2499"/>
          <a:stretch/>
        </p:blipFill>
        <p:spPr>
          <a:xfrm>
            <a:off x="4563911" y="139000"/>
            <a:ext cx="6542541" cy="644187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g13c58877631_0_99"/>
          <p:cNvPicPr preferRelativeResize="0"/>
          <p:nvPr/>
        </p:nvPicPr>
        <p:blipFill>
          <a:blip r:embed="rId3">
            <a:alphaModFix/>
          </a:blip>
          <a:stretch>
            <a:fillRect/>
          </a:stretch>
        </p:blipFill>
        <p:spPr>
          <a:xfrm>
            <a:off x="1095000" y="266850"/>
            <a:ext cx="10212004" cy="63625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g13c58877631_0_105"/>
          <p:cNvPicPr preferRelativeResize="0"/>
          <p:nvPr/>
        </p:nvPicPr>
        <p:blipFill>
          <a:blip r:embed="rId3">
            <a:alphaModFix/>
          </a:blip>
          <a:stretch>
            <a:fillRect/>
          </a:stretch>
        </p:blipFill>
        <p:spPr>
          <a:xfrm>
            <a:off x="2014325" y="72800"/>
            <a:ext cx="7385349" cy="67523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g13c58877631_0_110"/>
          <p:cNvPicPr preferRelativeResize="0"/>
          <p:nvPr/>
        </p:nvPicPr>
        <p:blipFill>
          <a:blip r:embed="rId3">
            <a:alphaModFix/>
          </a:blip>
          <a:stretch>
            <a:fillRect/>
          </a:stretch>
        </p:blipFill>
        <p:spPr>
          <a:xfrm>
            <a:off x="76200" y="1215975"/>
            <a:ext cx="11887201" cy="457961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Google Shape;630;g13c58877631_0_115"/>
          <p:cNvPicPr preferRelativeResize="0"/>
          <p:nvPr/>
        </p:nvPicPr>
        <p:blipFill>
          <a:blip r:embed="rId3">
            <a:alphaModFix/>
          </a:blip>
          <a:stretch>
            <a:fillRect/>
          </a:stretch>
        </p:blipFill>
        <p:spPr>
          <a:xfrm>
            <a:off x="2546750" y="166000"/>
            <a:ext cx="6343951" cy="6459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Toy robots shaking hands">
            <a:extLst>
              <a:ext uri="{FF2B5EF4-FFF2-40B4-BE49-F238E27FC236}">
                <a16:creationId xmlns:a16="http://schemas.microsoft.com/office/drawing/2014/main" id="{67090650-A879-4E25-B9B2-25E0F07B386A}"/>
              </a:ext>
            </a:extLst>
          </p:cNvPr>
          <p:cNvPicPr>
            <a:picLocks noChangeAspect="1"/>
          </p:cNvPicPr>
          <p:nvPr/>
        </p:nvPicPr>
        <p:blipFill rotWithShape="1">
          <a:blip r:embed="rId2"/>
          <a:srcRect t="11561" b="3806"/>
          <a:stretch/>
        </p:blipFill>
        <p:spPr>
          <a:xfrm>
            <a:off x="20" y="10"/>
            <a:ext cx="12185156" cy="6857990"/>
          </a:xfrm>
          <a:prstGeom prst="rect">
            <a:avLst/>
          </a:prstGeom>
        </p:spPr>
      </p:pic>
      <p:sp>
        <p:nvSpPr>
          <p:cNvPr id="32" name="Rectangle 31">
            <a:extLst>
              <a:ext uri="{FF2B5EF4-FFF2-40B4-BE49-F238E27FC236}">
                <a16:creationId xmlns:a16="http://schemas.microsoft.com/office/drawing/2014/main" id="{948AEA76-67F2-4344-A189-9BFFE00763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a:extLst>
              <a:ext uri="{FF2B5EF4-FFF2-40B4-BE49-F238E27FC236}">
                <a16:creationId xmlns:a16="http://schemas.microsoft.com/office/drawing/2014/main" id="{94D3CF84-2D2D-17C6-93BB-94CBBAEA6805}"/>
              </a:ext>
            </a:extLst>
          </p:cNvPr>
          <p:cNvSpPr>
            <a:spLocks noGrp="1"/>
          </p:cNvSpPr>
          <p:nvPr>
            <p:ph type="title"/>
          </p:nvPr>
        </p:nvSpPr>
        <p:spPr>
          <a:xfrm>
            <a:off x="530352" y="799521"/>
            <a:ext cx="5565648" cy="2179601"/>
          </a:xfrm>
        </p:spPr>
        <p:txBody>
          <a:bodyPr vert="horz" lIns="91440" tIns="45720" rIns="91440" bIns="45720" rtlCol="0" anchor="b">
            <a:normAutofit/>
          </a:bodyPr>
          <a:lstStyle/>
          <a:p>
            <a:r>
              <a:rPr lang="en-US">
                <a:solidFill>
                  <a:srgbClr val="FFFFFF"/>
                </a:solidFill>
              </a:rPr>
              <a:t>Connecting the robot to the Inernet</a:t>
            </a:r>
          </a:p>
        </p:txBody>
      </p:sp>
      <p:sp>
        <p:nvSpPr>
          <p:cNvPr id="3" name="عنصر نائب للنص 2">
            <a:extLst>
              <a:ext uri="{FF2B5EF4-FFF2-40B4-BE49-F238E27FC236}">
                <a16:creationId xmlns:a16="http://schemas.microsoft.com/office/drawing/2014/main" id="{0F9E7A5A-C9C4-D174-CC07-BCE4112954FB}"/>
              </a:ext>
            </a:extLst>
          </p:cNvPr>
          <p:cNvSpPr>
            <a:spLocks noGrp="1"/>
          </p:cNvSpPr>
          <p:nvPr>
            <p:ph type="body" idx="1"/>
          </p:nvPr>
        </p:nvSpPr>
        <p:spPr>
          <a:xfrm>
            <a:off x="530352" y="3624760"/>
            <a:ext cx="5565648" cy="1633040"/>
          </a:xfrm>
        </p:spPr>
        <p:txBody>
          <a:bodyPr vert="horz" lIns="91440" tIns="45720" rIns="91440" bIns="45720" rtlCol="0">
            <a:normAutofit/>
          </a:bodyPr>
          <a:lstStyle/>
          <a:p>
            <a:r>
              <a:rPr lang="en-US">
                <a:solidFill>
                  <a:srgbClr val="FFFFFF"/>
                </a:solidFill>
              </a:rPr>
              <a:t>In the beginning, the first and most important thing is to connect the robot to the internet. There are many ways to do so but the most user friendly one is to use </a:t>
            </a:r>
            <a:r>
              <a:rPr lang="en-US" b="1">
                <a:solidFill>
                  <a:srgbClr val="FFFFFF"/>
                </a:solidFill>
              </a:rPr>
              <a:t>Captive Portal.</a:t>
            </a:r>
            <a:endParaRPr lang="en-US">
              <a:solidFill>
                <a:srgbClr val="FFFFFF"/>
              </a:solidFill>
            </a:endParaRPr>
          </a:p>
        </p:txBody>
      </p:sp>
      <p:grpSp>
        <p:nvGrpSpPr>
          <p:cNvPr id="3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695339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30C2AD66-32C1-F7F5-2441-69DF3EC7B913}"/>
              </a:ext>
            </a:extLst>
          </p:cNvPr>
          <p:cNvSpPr>
            <a:spLocks noGrp="1"/>
          </p:cNvSpPr>
          <p:nvPr>
            <p:ph type="title"/>
          </p:nvPr>
        </p:nvSpPr>
        <p:spPr>
          <a:xfrm>
            <a:off x="525718" y="1114691"/>
            <a:ext cx="5512288" cy="1880555"/>
          </a:xfrm>
        </p:spPr>
        <p:txBody>
          <a:bodyPr vert="horz" lIns="91440" tIns="45720" rIns="91440" bIns="45720" rtlCol="0" anchor="t">
            <a:normAutofit/>
          </a:bodyPr>
          <a:lstStyle/>
          <a:p>
            <a:r>
              <a:rPr lang="en-US"/>
              <a:t>Captive portal</a:t>
            </a:r>
          </a:p>
        </p:txBody>
      </p:sp>
      <p:pic>
        <p:nvPicPr>
          <p:cNvPr id="5" name="صورة 5" descr="صورة تحتوي على نص, لقطة شاشة, استلام&#10;&#10;تم إنشاء الوصف تلقائياً">
            <a:extLst>
              <a:ext uri="{FF2B5EF4-FFF2-40B4-BE49-F238E27FC236}">
                <a16:creationId xmlns:a16="http://schemas.microsoft.com/office/drawing/2014/main" id="{4C863B5E-AE48-2193-505A-E4A723CEE0F8}"/>
              </a:ext>
            </a:extLst>
          </p:cNvPr>
          <p:cNvPicPr>
            <a:picLocks noGrp="1" noChangeAspect="1"/>
          </p:cNvPicPr>
          <p:nvPr>
            <p:ph idx="1"/>
          </p:nvPr>
        </p:nvPicPr>
        <p:blipFill rotWithShape="1">
          <a:blip r:embed="rId2"/>
          <a:srcRect t="13872" r="2" b="27666"/>
          <a:stretch/>
        </p:blipFill>
        <p:spPr>
          <a:xfrm>
            <a:off x="525718" y="3282043"/>
            <a:ext cx="5512288" cy="2980932"/>
          </a:xfrm>
          <a:prstGeom prst="rect">
            <a:avLst/>
          </a:prstGeom>
        </p:spPr>
      </p:pic>
      <p:sp>
        <p:nvSpPr>
          <p:cNvPr id="3" name="عنصر نائب للنص 2">
            <a:extLst>
              <a:ext uri="{FF2B5EF4-FFF2-40B4-BE49-F238E27FC236}">
                <a16:creationId xmlns:a16="http://schemas.microsoft.com/office/drawing/2014/main" id="{32FF8566-4332-91F6-09E5-6209C5144EF7}"/>
              </a:ext>
            </a:extLst>
          </p:cNvPr>
          <p:cNvSpPr>
            <a:spLocks noGrp="1"/>
          </p:cNvSpPr>
          <p:nvPr>
            <p:ph type="body" sz="half" idx="2"/>
          </p:nvPr>
        </p:nvSpPr>
        <p:spPr>
          <a:xfrm>
            <a:off x="6444039" y="1114691"/>
            <a:ext cx="4837679" cy="5145901"/>
          </a:xfrm>
        </p:spPr>
        <p:txBody>
          <a:bodyPr vert="horz" lIns="91440" tIns="45720" rIns="91440" bIns="45720" rtlCol="0">
            <a:normAutofit/>
          </a:bodyPr>
          <a:lstStyle/>
          <a:p>
            <a:r>
              <a:rPr lang="en-US" b="1" dirty="0"/>
              <a:t>C</a:t>
            </a:r>
            <a:r>
              <a:rPr lang="en-US" dirty="0"/>
              <a:t>aptive portal is a webpage That opens automatically in the user’s default browser when the user tries to connect to the raspberry pi from a smartphone.</a:t>
            </a:r>
          </a:p>
          <a:p>
            <a:endParaRPr lang="en-US" dirty="0"/>
          </a:p>
          <a:p>
            <a:endParaRPr lang="en-US" dirty="0"/>
          </a:p>
          <a:p>
            <a:r>
              <a:rPr lang="en-US" dirty="0"/>
              <a:t>At startup, the raspberry pi will be acting as an access point. As soon as the user connects to the network created by the raspberry pi, a webpage opens in the user’s default browser. </a:t>
            </a:r>
          </a:p>
        </p:txBody>
      </p:sp>
    </p:spTree>
    <p:extLst>
      <p:ext uri="{BB962C8B-B14F-4D97-AF65-F5344CB8AC3E}">
        <p14:creationId xmlns:p14="http://schemas.microsoft.com/office/powerpoint/2010/main" val="84292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81" name="Rectangle 2080">
            <a:extLst>
              <a:ext uri="{FF2B5EF4-FFF2-40B4-BE49-F238E27FC236}">
                <a16:creationId xmlns:a16="http://schemas.microsoft.com/office/drawing/2014/main" id="{2F9C493A-9F03-49B4-B3FB-19CE5AC115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56A290F4-9D5D-E14E-B54B-6D80581AD35F}"/>
              </a:ext>
            </a:extLst>
          </p:cNvPr>
          <p:cNvSpPr>
            <a:spLocks noGrp="1"/>
          </p:cNvSpPr>
          <p:nvPr>
            <p:ph type="title"/>
          </p:nvPr>
        </p:nvSpPr>
        <p:spPr>
          <a:xfrm>
            <a:off x="525717" y="787068"/>
            <a:ext cx="4663649" cy="1455091"/>
          </a:xfrm>
        </p:spPr>
        <p:txBody>
          <a:bodyPr>
            <a:normAutofit fontScale="90000"/>
          </a:bodyPr>
          <a:lstStyle/>
          <a:p>
            <a:pPr>
              <a:lnSpc>
                <a:spcPct val="90000"/>
              </a:lnSpc>
            </a:pPr>
            <a:r>
              <a:rPr lang="en-US" sz="3300"/>
              <a:t>Previous Research: </a:t>
            </a:r>
            <a:r>
              <a:rPr lang="en-US" sz="3300" b="1" i="0">
                <a:effectLst/>
                <a:latin typeface="Neue Haas Grotesk Display"/>
              </a:rPr>
              <a:t>Personalized Robot Storytelling Companion</a:t>
            </a:r>
            <a:endParaRPr lang="en-US" sz="3300"/>
          </a:p>
        </p:txBody>
      </p:sp>
      <p:sp>
        <p:nvSpPr>
          <p:cNvPr id="2083" name="Freeform: Shape 2082">
            <a:extLst>
              <a:ext uri="{FF2B5EF4-FFF2-40B4-BE49-F238E27FC236}">
                <a16:creationId xmlns:a16="http://schemas.microsoft.com/office/drawing/2014/main" id="{90A46C7D-C1BB-49B8-8D37-39742820E9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8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208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8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08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8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090"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9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2F0B778D-5A60-CA09-12B1-B3B6FB22BEE3}"/>
              </a:ext>
            </a:extLst>
          </p:cNvPr>
          <p:cNvSpPr>
            <a:spLocks noGrp="1"/>
          </p:cNvSpPr>
          <p:nvPr>
            <p:ph idx="1"/>
          </p:nvPr>
        </p:nvSpPr>
        <p:spPr>
          <a:xfrm>
            <a:off x="525717" y="2796427"/>
            <a:ext cx="4663649" cy="3274503"/>
          </a:xfrm>
        </p:spPr>
        <p:txBody>
          <a:bodyPr>
            <a:normAutofit fontScale="85000" lnSpcReduction="10000"/>
          </a:bodyPr>
          <a:lstStyle/>
          <a:p>
            <a:r>
              <a:rPr lang="en-US" sz="2800" b="0" i="0" dirty="0">
                <a:effectLst/>
                <a:latin typeface="Neue Haas Grotesk Display"/>
              </a:rPr>
              <a:t>learn actions that improve children's storytelling and keep them engaged.  We are also interested in how a social robot can personalize its interaction with each child over multiple encounters, because every child learns and engages differently. </a:t>
            </a:r>
            <a:endParaRPr lang="en-US" sz="2800" dirty="0"/>
          </a:p>
        </p:txBody>
      </p:sp>
      <p:pic>
        <p:nvPicPr>
          <p:cNvPr id="2050" name="Picture 2" descr="A child holding a stuffed animal&#10;&#10;Description automatically generated with low confidence">
            <a:extLst>
              <a:ext uri="{FF2B5EF4-FFF2-40B4-BE49-F238E27FC236}">
                <a16:creationId xmlns:a16="http://schemas.microsoft.com/office/drawing/2014/main" id="{BA3172E5-6DFB-E5ED-95CF-6CC33CCBA3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0349" y="561192"/>
            <a:ext cx="4828689" cy="266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 website&#10;&#10;Description automatically generated">
            <a:extLst>
              <a:ext uri="{FF2B5EF4-FFF2-40B4-BE49-F238E27FC236}">
                <a16:creationId xmlns:a16="http://schemas.microsoft.com/office/drawing/2014/main" id="{86D00279-5296-4585-E156-31E7B0CFA9B8}"/>
              </a:ext>
            </a:extLst>
          </p:cNvPr>
          <p:cNvPicPr>
            <a:picLocks noChangeAspect="1"/>
          </p:cNvPicPr>
          <p:nvPr/>
        </p:nvPicPr>
        <p:blipFill>
          <a:blip r:embed="rId3"/>
          <a:stretch>
            <a:fillRect/>
          </a:stretch>
        </p:blipFill>
        <p:spPr>
          <a:xfrm>
            <a:off x="5953780" y="3656302"/>
            <a:ext cx="5660211" cy="2448041"/>
          </a:xfrm>
          <a:prstGeom prst="rect">
            <a:avLst/>
          </a:prstGeom>
        </p:spPr>
      </p:pic>
      <p:sp>
        <p:nvSpPr>
          <p:cNvPr id="2093" name="Freeform: Shape 2092">
            <a:extLst>
              <a:ext uri="{FF2B5EF4-FFF2-40B4-BE49-F238E27FC236}">
                <a16:creationId xmlns:a16="http://schemas.microsoft.com/office/drawing/2014/main" id="{55820E42-2F9D-41EF-B67F-522A133B33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95" name="Group 2094">
            <a:extLst>
              <a:ext uri="{FF2B5EF4-FFF2-40B4-BE49-F238E27FC236}">
                <a16:creationId xmlns:a16="http://schemas.microsoft.com/office/drawing/2014/main" id="{13D9BC31-B57D-4933-AD83-94F462D4C2F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096" name="Freeform: Shape 2095">
              <a:extLst>
                <a:ext uri="{FF2B5EF4-FFF2-40B4-BE49-F238E27FC236}">
                  <a16:creationId xmlns:a16="http://schemas.microsoft.com/office/drawing/2014/main" id="{D84AFEA3-A055-41AE-96F3-34BA5814244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97" name="Freeform: Shape 2096">
              <a:extLst>
                <a:ext uri="{FF2B5EF4-FFF2-40B4-BE49-F238E27FC236}">
                  <a16:creationId xmlns:a16="http://schemas.microsoft.com/office/drawing/2014/main" id="{9028771F-62FA-4349-B7A8-CE1682D2CE0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98" name="Freeform: Shape 2097">
              <a:extLst>
                <a:ext uri="{FF2B5EF4-FFF2-40B4-BE49-F238E27FC236}">
                  <a16:creationId xmlns:a16="http://schemas.microsoft.com/office/drawing/2014/main" id="{319CDEE6-CB2F-49F0-B237-2A26A3D1DC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99"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100"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01"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02" name="Freeform: Shape 2101">
              <a:extLst>
                <a:ext uri="{FF2B5EF4-FFF2-40B4-BE49-F238E27FC236}">
                  <a16:creationId xmlns:a16="http://schemas.microsoft.com/office/drawing/2014/main" id="{E1FEBA45-D0A3-4091-9956-161EDA21A0D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1123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435959F4-53DA-47FF-BC24-1E5B75C698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9" name="Group 58">
            <a:extLst>
              <a:ext uri="{FF2B5EF4-FFF2-40B4-BE49-F238E27FC236}">
                <a16:creationId xmlns:a16="http://schemas.microsoft.com/office/drawing/2014/main" id="{A7CF83E8-F6F0-41E3-B580-7412A04DDFB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0" name="Freeform: Shape 59">
              <a:extLst>
                <a:ext uri="{FF2B5EF4-FFF2-40B4-BE49-F238E27FC236}">
                  <a16:creationId xmlns:a16="http://schemas.microsoft.com/office/drawing/2014/main" id="{1A0B6DBB-705D-48D0-842C-F9DFA7684D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 name="Freeform: Shape 60">
              <a:extLst>
                <a:ext uri="{FF2B5EF4-FFF2-40B4-BE49-F238E27FC236}">
                  <a16:creationId xmlns:a16="http://schemas.microsoft.com/office/drawing/2014/main" id="{C194A764-16E1-4D0D-9357-76F80E6086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2" name="Freeform: Shape 61">
              <a:extLst>
                <a:ext uri="{FF2B5EF4-FFF2-40B4-BE49-F238E27FC236}">
                  <a16:creationId xmlns:a16="http://schemas.microsoft.com/office/drawing/2014/main" id="{115B7F3F-A40D-4F24-8536-E2420B4332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3"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4"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5"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A222560-E657-4CAE-B667-7BE9E224B2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Freeform: Shape 67">
            <a:extLst>
              <a:ext uri="{FF2B5EF4-FFF2-40B4-BE49-F238E27FC236}">
                <a16:creationId xmlns:a16="http://schemas.microsoft.com/office/drawing/2014/main" id="{59226104-0061-4319-8237-9C001BF85D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0"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71"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2"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3"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4"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5"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6"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78" name="Rectangle 77">
            <a:extLst>
              <a:ext uri="{FF2B5EF4-FFF2-40B4-BE49-F238E27FC236}">
                <a16:creationId xmlns:a16="http://schemas.microsoft.com/office/drawing/2014/main" id="{2F9C493A-9F03-49B4-B3FB-19CE5AC115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عنوان 1">
            <a:extLst>
              <a:ext uri="{FF2B5EF4-FFF2-40B4-BE49-F238E27FC236}">
                <a16:creationId xmlns:a16="http://schemas.microsoft.com/office/drawing/2014/main" id="{6E654874-2CDC-F6E1-B59B-18C8AA127418}"/>
              </a:ext>
            </a:extLst>
          </p:cNvPr>
          <p:cNvSpPr>
            <a:spLocks noGrp="1"/>
          </p:cNvSpPr>
          <p:nvPr>
            <p:ph type="title"/>
          </p:nvPr>
        </p:nvSpPr>
        <p:spPr>
          <a:xfrm>
            <a:off x="525717" y="787068"/>
            <a:ext cx="4663649" cy="1455091"/>
          </a:xfrm>
        </p:spPr>
        <p:txBody>
          <a:bodyPr vert="horz" lIns="91440" tIns="45720" rIns="91440" bIns="45720" rtlCol="0" anchor="b">
            <a:normAutofit/>
          </a:bodyPr>
          <a:lstStyle/>
          <a:p>
            <a:r>
              <a:rPr lang="en-US" dirty="0"/>
              <a:t>Captive portal</a:t>
            </a:r>
          </a:p>
        </p:txBody>
      </p:sp>
      <p:sp>
        <p:nvSpPr>
          <p:cNvPr id="80" name="Freeform: Shape 79">
            <a:extLst>
              <a:ext uri="{FF2B5EF4-FFF2-40B4-BE49-F238E27FC236}">
                <a16:creationId xmlns:a16="http://schemas.microsoft.com/office/drawing/2014/main" id="{90A46C7D-C1BB-49B8-8D37-39742820E9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2"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83"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4"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5"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6"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7"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8"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 name="عنصر نائب للنص 3">
            <a:extLst>
              <a:ext uri="{FF2B5EF4-FFF2-40B4-BE49-F238E27FC236}">
                <a16:creationId xmlns:a16="http://schemas.microsoft.com/office/drawing/2014/main" id="{BCA8FA88-C640-D4D0-C0D6-6A060F291647}"/>
              </a:ext>
            </a:extLst>
          </p:cNvPr>
          <p:cNvSpPr>
            <a:spLocks noGrp="1"/>
          </p:cNvSpPr>
          <p:nvPr>
            <p:ph type="body" sz="half" idx="2"/>
          </p:nvPr>
        </p:nvSpPr>
        <p:spPr>
          <a:xfrm>
            <a:off x="525717" y="2796427"/>
            <a:ext cx="4663649" cy="3274503"/>
          </a:xfrm>
        </p:spPr>
        <p:txBody>
          <a:bodyPr vert="horz" lIns="91440" tIns="45720" rIns="91440" bIns="45720" rtlCol="0">
            <a:normAutofit fontScale="92500" lnSpcReduction="20000"/>
          </a:bodyPr>
          <a:lstStyle/>
          <a:p>
            <a:pPr marL="285750" indent="-285750">
              <a:lnSpc>
                <a:spcPct val="100000"/>
              </a:lnSpc>
              <a:buFont typeface="Arial" panose="020B0604020202020204" pitchFamily="34" charset="0"/>
              <a:buChar char="•"/>
            </a:pPr>
            <a:r>
              <a:rPr lang="en-US" sz="2200" dirty="0"/>
              <a:t>The user will typically need to provide some data before they can move on from the captive portal. </a:t>
            </a:r>
          </a:p>
          <a:p>
            <a:pPr marL="285750" indent="-285750">
              <a:lnSpc>
                <a:spcPct val="100000"/>
              </a:lnSpc>
              <a:buFont typeface="Arial" panose="020B0604020202020204" pitchFamily="34" charset="0"/>
              <a:buChar char="•"/>
            </a:pPr>
            <a:endParaRPr lang="en-US" sz="2200" dirty="0"/>
          </a:p>
          <a:p>
            <a:pPr marL="285750" indent="-285750">
              <a:lnSpc>
                <a:spcPct val="100000"/>
              </a:lnSpc>
              <a:buFont typeface="Arial" panose="020B0604020202020204" pitchFamily="34" charset="0"/>
              <a:buChar char="•"/>
            </a:pPr>
            <a:r>
              <a:rPr lang="en-US" sz="2200" b="0" i="0" u="none" strike="noStrike" dirty="0">
                <a:effectLst/>
              </a:rPr>
              <a:t>After the user provides the Wi-Fi SSID and the password, the raspberry pi will connect to this network. The SSID and password of the Wi-Fi will be saved so that the robot could connect to it automatically in the future if it is available. </a:t>
            </a:r>
            <a:r>
              <a:rPr lang="en-US" sz="1700" b="0" i="0" dirty="0">
                <a:effectLst/>
              </a:rPr>
              <a:t>​</a:t>
            </a:r>
            <a:endParaRPr lang="en-US" sz="1700" dirty="0"/>
          </a:p>
          <a:p>
            <a:pPr>
              <a:lnSpc>
                <a:spcPct val="100000"/>
              </a:lnSpc>
            </a:pPr>
            <a:endParaRPr lang="en-US" sz="1700" dirty="0"/>
          </a:p>
        </p:txBody>
      </p:sp>
      <p:pic>
        <p:nvPicPr>
          <p:cNvPr id="5" name="صورة 5" descr="صورة تحتوي على نص&#10;&#10;تم إنشاء الوصف تلقائياً">
            <a:extLst>
              <a:ext uri="{FF2B5EF4-FFF2-40B4-BE49-F238E27FC236}">
                <a16:creationId xmlns:a16="http://schemas.microsoft.com/office/drawing/2014/main" id="{58C9DD07-08CB-FEE1-0940-CD1D3E4C1ED5}"/>
              </a:ext>
            </a:extLst>
          </p:cNvPr>
          <p:cNvPicPr>
            <a:picLocks noGrp="1" noChangeAspect="1"/>
          </p:cNvPicPr>
          <p:nvPr>
            <p:ph idx="1"/>
          </p:nvPr>
        </p:nvPicPr>
        <p:blipFill>
          <a:blip r:embed="rId2"/>
          <a:stretch>
            <a:fillRect/>
          </a:stretch>
        </p:blipFill>
        <p:spPr>
          <a:xfrm>
            <a:off x="6377767" y="552793"/>
            <a:ext cx="4812237" cy="5661456"/>
          </a:xfrm>
          <a:prstGeom prst="rect">
            <a:avLst/>
          </a:prstGeom>
        </p:spPr>
      </p:pic>
      <p:sp>
        <p:nvSpPr>
          <p:cNvPr id="90" name="Freeform: Shape 89">
            <a:extLst>
              <a:ext uri="{FF2B5EF4-FFF2-40B4-BE49-F238E27FC236}">
                <a16:creationId xmlns:a16="http://schemas.microsoft.com/office/drawing/2014/main" id="{55820E42-2F9D-41EF-B67F-522A133B33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2" name="Group 91">
            <a:extLst>
              <a:ext uri="{FF2B5EF4-FFF2-40B4-BE49-F238E27FC236}">
                <a16:creationId xmlns:a16="http://schemas.microsoft.com/office/drawing/2014/main" id="{13D9BC31-B57D-4933-AD83-94F462D4C2F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93" name="Freeform: Shape 92">
              <a:extLst>
                <a:ext uri="{FF2B5EF4-FFF2-40B4-BE49-F238E27FC236}">
                  <a16:creationId xmlns:a16="http://schemas.microsoft.com/office/drawing/2014/main" id="{D84AFEA3-A055-41AE-96F3-34BA5814244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4" name="Freeform: Shape 93">
              <a:extLst>
                <a:ext uri="{FF2B5EF4-FFF2-40B4-BE49-F238E27FC236}">
                  <a16:creationId xmlns:a16="http://schemas.microsoft.com/office/drawing/2014/main" id="{9028771F-62FA-4349-B7A8-CE1682D2CE0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5" name="Freeform: Shape 94">
              <a:extLst>
                <a:ext uri="{FF2B5EF4-FFF2-40B4-BE49-F238E27FC236}">
                  <a16:creationId xmlns:a16="http://schemas.microsoft.com/office/drawing/2014/main" id="{319CDEE6-CB2F-49F0-B237-2A26A3D1DC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6"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7"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8"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E1FEBA45-D0A3-4091-9956-161EDA21A0D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15183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35959F4-53DA-47FF-BC24-1E5B75C698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5" name="Group 14">
            <a:extLst>
              <a:ext uri="{FF2B5EF4-FFF2-40B4-BE49-F238E27FC236}">
                <a16:creationId xmlns:a16="http://schemas.microsoft.com/office/drawing/2014/main" id="{A7CF83E8-F6F0-41E3-B580-7412A04DDFB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6" name="Freeform: Shape 15">
              <a:extLst>
                <a:ext uri="{FF2B5EF4-FFF2-40B4-BE49-F238E27FC236}">
                  <a16:creationId xmlns:a16="http://schemas.microsoft.com/office/drawing/2014/main" id="{1A0B6DBB-705D-48D0-842C-F9DFA7684D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Freeform: Shape 16">
              <a:extLst>
                <a:ext uri="{FF2B5EF4-FFF2-40B4-BE49-F238E27FC236}">
                  <a16:creationId xmlns:a16="http://schemas.microsoft.com/office/drawing/2014/main" id="{C194A764-16E1-4D0D-9357-76F80E6086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 name="Freeform: Shape 17">
              <a:extLst>
                <a:ext uri="{FF2B5EF4-FFF2-40B4-BE49-F238E27FC236}">
                  <a16:creationId xmlns:a16="http://schemas.microsoft.com/office/drawing/2014/main" id="{115B7F3F-A40D-4F24-8536-E2420B4332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9"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A222560-E657-4CAE-B667-7BE9E224B2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Freeform: Shape 23">
            <a:extLst>
              <a:ext uri="{FF2B5EF4-FFF2-40B4-BE49-F238E27FC236}">
                <a16:creationId xmlns:a16="http://schemas.microsoft.com/office/drawing/2014/main" id="{59226104-0061-4319-8237-9C001BF85D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6"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27"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8"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9"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0"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1"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2"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4" name="Rectangle 33">
            <a:extLst>
              <a:ext uri="{FF2B5EF4-FFF2-40B4-BE49-F238E27FC236}">
                <a16:creationId xmlns:a16="http://schemas.microsoft.com/office/drawing/2014/main" id="{2F9C493A-9F03-49B4-B3FB-19CE5AC115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عنوان 1">
            <a:extLst>
              <a:ext uri="{FF2B5EF4-FFF2-40B4-BE49-F238E27FC236}">
                <a16:creationId xmlns:a16="http://schemas.microsoft.com/office/drawing/2014/main" id="{62965CCE-5C8D-B9FC-3225-E6853C20C6D7}"/>
              </a:ext>
            </a:extLst>
          </p:cNvPr>
          <p:cNvSpPr>
            <a:spLocks noGrp="1"/>
          </p:cNvSpPr>
          <p:nvPr>
            <p:ph type="title"/>
          </p:nvPr>
        </p:nvSpPr>
        <p:spPr>
          <a:xfrm>
            <a:off x="525717" y="787068"/>
            <a:ext cx="4663649" cy="1455091"/>
          </a:xfrm>
        </p:spPr>
        <p:txBody>
          <a:bodyPr vert="horz" lIns="91440" tIns="45720" rIns="91440" bIns="45720" rtlCol="0" anchor="b">
            <a:normAutofit/>
          </a:bodyPr>
          <a:lstStyle/>
          <a:p>
            <a:r>
              <a:rPr lang="en-US" dirty="0"/>
              <a:t>Internet on?</a:t>
            </a:r>
          </a:p>
        </p:txBody>
      </p:sp>
      <p:sp>
        <p:nvSpPr>
          <p:cNvPr id="36" name="Freeform: Shape 35">
            <a:extLst>
              <a:ext uri="{FF2B5EF4-FFF2-40B4-BE49-F238E27FC236}">
                <a16:creationId xmlns:a16="http://schemas.microsoft.com/office/drawing/2014/main" id="{90A46C7D-C1BB-49B8-8D37-39742820E9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8"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39"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0"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2"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 name="عنصر نائب للنص 3">
            <a:extLst>
              <a:ext uri="{FF2B5EF4-FFF2-40B4-BE49-F238E27FC236}">
                <a16:creationId xmlns:a16="http://schemas.microsoft.com/office/drawing/2014/main" id="{DF81145D-34D6-1858-1133-62B992F9F71D}"/>
              </a:ext>
            </a:extLst>
          </p:cNvPr>
          <p:cNvSpPr>
            <a:spLocks noGrp="1"/>
          </p:cNvSpPr>
          <p:nvPr>
            <p:ph type="body" sz="half" idx="2"/>
          </p:nvPr>
        </p:nvSpPr>
        <p:spPr>
          <a:xfrm>
            <a:off x="525717" y="2796427"/>
            <a:ext cx="4663649" cy="3274503"/>
          </a:xfrm>
        </p:spPr>
        <p:txBody>
          <a:bodyPr vert="horz" lIns="91440" tIns="45720" rIns="91440" bIns="45720" rtlCol="0">
            <a:normAutofit/>
          </a:bodyPr>
          <a:lstStyle/>
          <a:p>
            <a:r>
              <a:rPr lang="en-US" sz="2400" dirty="0"/>
              <a:t>We try to make sure that we are online by connecting to google.com and if a response comes from the server, this means that the robot is online.</a:t>
            </a:r>
          </a:p>
        </p:txBody>
      </p:sp>
      <p:pic>
        <p:nvPicPr>
          <p:cNvPr id="8" name="صورة 8" descr="صورة تحتوي على نص&#10;&#10;تم إنشاء الوصف تلقائياً">
            <a:extLst>
              <a:ext uri="{FF2B5EF4-FFF2-40B4-BE49-F238E27FC236}">
                <a16:creationId xmlns:a16="http://schemas.microsoft.com/office/drawing/2014/main" id="{638D163C-E25C-17D8-916E-1E7F47AD35C4}"/>
              </a:ext>
            </a:extLst>
          </p:cNvPr>
          <p:cNvPicPr>
            <a:picLocks noGrp="1" noChangeAspect="1"/>
          </p:cNvPicPr>
          <p:nvPr>
            <p:ph idx="1"/>
          </p:nvPr>
        </p:nvPicPr>
        <p:blipFill>
          <a:blip r:embed="rId2"/>
          <a:stretch>
            <a:fillRect/>
          </a:stretch>
        </p:blipFill>
        <p:spPr>
          <a:xfrm>
            <a:off x="5953780" y="1277515"/>
            <a:ext cx="5660211" cy="4212012"/>
          </a:xfrm>
          <a:prstGeom prst="rect">
            <a:avLst/>
          </a:prstGeom>
        </p:spPr>
      </p:pic>
      <p:sp>
        <p:nvSpPr>
          <p:cNvPr id="46" name="Freeform: Shape 45">
            <a:extLst>
              <a:ext uri="{FF2B5EF4-FFF2-40B4-BE49-F238E27FC236}">
                <a16:creationId xmlns:a16="http://schemas.microsoft.com/office/drawing/2014/main" id="{55820E42-2F9D-41EF-B67F-522A133B33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8" name="Group 47">
            <a:extLst>
              <a:ext uri="{FF2B5EF4-FFF2-40B4-BE49-F238E27FC236}">
                <a16:creationId xmlns:a16="http://schemas.microsoft.com/office/drawing/2014/main" id="{13D9BC31-B57D-4933-AD83-94F462D4C2F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49" name="Freeform: Shape 48">
              <a:extLst>
                <a:ext uri="{FF2B5EF4-FFF2-40B4-BE49-F238E27FC236}">
                  <a16:creationId xmlns:a16="http://schemas.microsoft.com/office/drawing/2014/main" id="{D84AFEA3-A055-41AE-96F3-34BA5814244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0" name="Freeform: Shape 49">
              <a:extLst>
                <a:ext uri="{FF2B5EF4-FFF2-40B4-BE49-F238E27FC236}">
                  <a16:creationId xmlns:a16="http://schemas.microsoft.com/office/drawing/2014/main" id="{9028771F-62FA-4349-B7A8-CE1682D2CE0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 name="Freeform: Shape 50">
              <a:extLst>
                <a:ext uri="{FF2B5EF4-FFF2-40B4-BE49-F238E27FC236}">
                  <a16:creationId xmlns:a16="http://schemas.microsoft.com/office/drawing/2014/main" id="{319CDEE6-CB2F-49F0-B237-2A26A3D1DC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1FEBA45-D0A3-4091-9956-161EDA21A0D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62045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عنوان 1">
            <a:extLst>
              <a:ext uri="{FF2B5EF4-FFF2-40B4-BE49-F238E27FC236}">
                <a16:creationId xmlns:a16="http://schemas.microsoft.com/office/drawing/2014/main" id="{CB4E8F6B-D089-5A80-4BD9-C3243FA55EB2}"/>
              </a:ext>
            </a:extLst>
          </p:cNvPr>
          <p:cNvSpPr>
            <a:spLocks noGrp="1"/>
          </p:cNvSpPr>
          <p:nvPr>
            <p:ph type="title"/>
          </p:nvPr>
        </p:nvSpPr>
        <p:spPr>
          <a:xfrm>
            <a:off x="525717" y="787068"/>
            <a:ext cx="4950173" cy="1455091"/>
          </a:xfrm>
        </p:spPr>
        <p:txBody>
          <a:bodyPr>
            <a:normAutofit/>
          </a:bodyPr>
          <a:lstStyle/>
          <a:p>
            <a:r>
              <a:rPr lang="ar-SA"/>
              <a:t>Ineraction</a:t>
            </a:r>
            <a:r>
              <a:rPr lang="ar-SA" dirty="0"/>
              <a:t> </a:t>
            </a:r>
            <a:r>
              <a:rPr lang="ar-SA"/>
              <a:t>with</a:t>
            </a:r>
            <a:r>
              <a:rPr lang="ar-SA" dirty="0"/>
              <a:t> </a:t>
            </a:r>
            <a:r>
              <a:rPr lang="ar-SA"/>
              <a:t>the</a:t>
            </a:r>
            <a:r>
              <a:rPr lang="ar-SA" dirty="0"/>
              <a:t> </a:t>
            </a:r>
            <a:r>
              <a:rPr lang="ar-SA"/>
              <a:t>server</a:t>
            </a:r>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2" name="Freeform: Shape 21">
            <a:extLst>
              <a:ext uri="{FF2B5EF4-FFF2-40B4-BE49-F238E27FC236}">
                <a16:creationId xmlns:a16="http://schemas.microsoft.com/office/drawing/2014/main" id="{D5B4F0F5-BE58-4EC0-B650-A71A07437C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E700C1F5-B637-45FE-96CC-270D263A597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5" name="Freeform: Shape 24">
              <a:extLst>
                <a:ext uri="{FF2B5EF4-FFF2-40B4-BE49-F238E27FC236}">
                  <a16:creationId xmlns:a16="http://schemas.microsoft.com/office/drawing/2014/main" id="{83DA22C9-3830-4323-9087-6D7C1E6AA3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A5AC4DA9-FD16-4055-8D2D-95D615C03C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8BA7D58E-9AB5-4B54-A635-2E86BEC786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EC6A48C-21EF-4485-9836-0445500033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DF21E25E-B52B-E5F0-7E43-3DEED32F5E42}"/>
              </a:ext>
            </a:extLst>
          </p:cNvPr>
          <p:cNvSpPr txBox="1"/>
          <p:nvPr/>
        </p:nvSpPr>
        <p:spPr>
          <a:xfrm>
            <a:off x="8847438" y="2242159"/>
            <a:ext cx="184731" cy="369332"/>
          </a:xfrm>
          <a:prstGeom prst="rect">
            <a:avLst/>
          </a:prstGeom>
          <a:noFill/>
        </p:spPr>
        <p:txBody>
          <a:bodyPr wrap="none" rtlCol="0">
            <a:spAutoFit/>
          </a:bodyPr>
          <a:lstStyle/>
          <a:p>
            <a:endParaRPr lang="en-US" dirty="0"/>
          </a:p>
        </p:txBody>
      </p:sp>
      <p:graphicFrame>
        <p:nvGraphicFramePr>
          <p:cNvPr id="33" name="Content Placeholder 6">
            <a:extLst>
              <a:ext uri="{FF2B5EF4-FFF2-40B4-BE49-F238E27FC236}">
                <a16:creationId xmlns:a16="http://schemas.microsoft.com/office/drawing/2014/main" id="{2C918796-1D79-8524-D764-A88C4EC1D986}"/>
              </a:ext>
            </a:extLst>
          </p:cNvPr>
          <p:cNvGraphicFramePr>
            <a:graphicFrameLocks noGrp="1"/>
          </p:cNvGraphicFramePr>
          <p:nvPr>
            <p:ph idx="1"/>
            <p:extLst>
              <p:ext uri="{D42A27DB-BD31-4B8C-83A1-F6EECF244321}">
                <p14:modId xmlns:p14="http://schemas.microsoft.com/office/powerpoint/2010/main" val="1333524917"/>
              </p:ext>
            </p:extLst>
          </p:nvPr>
        </p:nvGraphicFramePr>
        <p:xfrm>
          <a:off x="525717" y="3201507"/>
          <a:ext cx="10077557" cy="3549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7B5DB534-9767-7262-99DD-F3E9C4B007C7}"/>
              </a:ext>
            </a:extLst>
          </p:cNvPr>
          <p:cNvSpPr txBox="1"/>
          <p:nvPr/>
        </p:nvSpPr>
        <p:spPr>
          <a:xfrm>
            <a:off x="486758" y="2686680"/>
            <a:ext cx="9376349" cy="738664"/>
          </a:xfrm>
          <a:prstGeom prst="rect">
            <a:avLst/>
          </a:prstGeom>
          <a:noFill/>
        </p:spPr>
        <p:txBody>
          <a:bodyPr wrap="none" rtlCol="0">
            <a:spAutoFit/>
          </a:bodyPr>
          <a:lstStyle/>
          <a:p>
            <a:r>
              <a:rPr lang="ar-SA" sz="2400" dirty="0"/>
              <a:t>The raspberry pi will connect to the server for the following tasks</a:t>
            </a:r>
            <a:r>
              <a:rPr lang="en-US" sz="2400" dirty="0"/>
              <a:t>:</a:t>
            </a:r>
            <a:r>
              <a:rPr lang="ar-SA" sz="2400" dirty="0"/>
              <a:t> </a:t>
            </a:r>
            <a:endParaRPr lang="en-US" sz="2400" dirty="0"/>
          </a:p>
          <a:p>
            <a:endParaRPr lang="en-US" dirty="0"/>
          </a:p>
        </p:txBody>
      </p:sp>
    </p:spTree>
    <p:extLst>
      <p:ext uri="{BB962C8B-B14F-4D97-AF65-F5344CB8AC3E}">
        <p14:creationId xmlns:p14="http://schemas.microsoft.com/office/powerpoint/2010/main" val="2816263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67" name="Freeform: Shape 1066">
            <a:extLst>
              <a:ext uri="{FF2B5EF4-FFF2-40B4-BE49-F238E27FC236}">
                <a16:creationId xmlns:a16="http://schemas.microsoft.com/office/drawing/2014/main" id="{435959F4-53DA-47FF-BC24-1E5B75C698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69" name="Group 1068">
            <a:extLst>
              <a:ext uri="{FF2B5EF4-FFF2-40B4-BE49-F238E27FC236}">
                <a16:creationId xmlns:a16="http://schemas.microsoft.com/office/drawing/2014/main" id="{A7CF83E8-F6F0-41E3-B580-7412A04DDFB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070" name="Freeform: Shape 1069">
              <a:extLst>
                <a:ext uri="{FF2B5EF4-FFF2-40B4-BE49-F238E27FC236}">
                  <a16:creationId xmlns:a16="http://schemas.microsoft.com/office/drawing/2014/main" id="{1A0B6DBB-705D-48D0-842C-F9DFA7684D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71" name="Freeform: Shape 1070">
              <a:extLst>
                <a:ext uri="{FF2B5EF4-FFF2-40B4-BE49-F238E27FC236}">
                  <a16:creationId xmlns:a16="http://schemas.microsoft.com/office/drawing/2014/main" id="{C194A764-16E1-4D0D-9357-76F80E6086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72" name="Freeform: Shape 1071">
              <a:extLst>
                <a:ext uri="{FF2B5EF4-FFF2-40B4-BE49-F238E27FC236}">
                  <a16:creationId xmlns:a16="http://schemas.microsoft.com/office/drawing/2014/main" id="{115B7F3F-A40D-4F24-8536-E2420B4332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73"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74"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75"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7A222560-E657-4CAE-B667-7BE9E224B2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8" name="Freeform: Shape 1077">
            <a:extLst>
              <a:ext uri="{FF2B5EF4-FFF2-40B4-BE49-F238E27FC236}">
                <a16:creationId xmlns:a16="http://schemas.microsoft.com/office/drawing/2014/main" id="{59226104-0061-4319-8237-9C001BF85D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80"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1081"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82"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83"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84"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85"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86"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088" name="Rectangle 1087">
            <a:extLst>
              <a:ext uri="{FF2B5EF4-FFF2-40B4-BE49-F238E27FC236}">
                <a16:creationId xmlns:a16="http://schemas.microsoft.com/office/drawing/2014/main" id="{142D98E1-37D2-4470-BF74-845E897954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عنوان 1">
            <a:extLst>
              <a:ext uri="{FF2B5EF4-FFF2-40B4-BE49-F238E27FC236}">
                <a16:creationId xmlns:a16="http://schemas.microsoft.com/office/drawing/2014/main" id="{D678B40B-5E10-3375-E33E-08BF914C0727}"/>
              </a:ext>
            </a:extLst>
          </p:cNvPr>
          <p:cNvSpPr>
            <a:spLocks noGrp="1"/>
          </p:cNvSpPr>
          <p:nvPr>
            <p:ph type="title"/>
          </p:nvPr>
        </p:nvSpPr>
        <p:spPr>
          <a:xfrm>
            <a:off x="525718" y="775402"/>
            <a:ext cx="5512288" cy="1739355"/>
          </a:xfrm>
        </p:spPr>
        <p:txBody>
          <a:bodyPr vert="horz" lIns="91440" tIns="45720" rIns="91440" bIns="45720" rtlCol="0" anchor="t">
            <a:normAutofit/>
          </a:bodyPr>
          <a:lstStyle/>
          <a:p>
            <a:r>
              <a:rPr lang="en-US" dirty="0"/>
              <a:t>1. Authentication </a:t>
            </a:r>
          </a:p>
        </p:txBody>
      </p:sp>
      <p:grpSp>
        <p:nvGrpSpPr>
          <p:cNvPr id="1090"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1091"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92"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93"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94"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95"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96"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 name="عنصر نائب للنص 3">
            <a:extLst>
              <a:ext uri="{FF2B5EF4-FFF2-40B4-BE49-F238E27FC236}">
                <a16:creationId xmlns:a16="http://schemas.microsoft.com/office/drawing/2014/main" id="{48A816A1-2C66-F736-E00E-0B4A748EF755}"/>
              </a:ext>
            </a:extLst>
          </p:cNvPr>
          <p:cNvSpPr>
            <a:spLocks noGrp="1"/>
          </p:cNvSpPr>
          <p:nvPr>
            <p:ph type="body" sz="half" idx="2"/>
          </p:nvPr>
        </p:nvSpPr>
        <p:spPr>
          <a:xfrm>
            <a:off x="6444040" y="1114691"/>
            <a:ext cx="5079348" cy="1937996"/>
          </a:xfrm>
        </p:spPr>
        <p:txBody>
          <a:bodyPr vert="horz" lIns="91440" tIns="45720" rIns="91440" bIns="45720" rtlCol="0">
            <a:normAutofit fontScale="92500"/>
          </a:bodyPr>
          <a:lstStyle/>
          <a:p>
            <a:pPr>
              <a:lnSpc>
                <a:spcPct val="100000"/>
              </a:lnSpc>
            </a:pPr>
            <a:r>
              <a:rPr lang="en-US" sz="2400" dirty="0"/>
              <a:t>The username and password entered by the user are sent to the server to be checked. If they are correct, the server replies with a token, which will be used in the next requests.</a:t>
            </a:r>
          </a:p>
        </p:txBody>
      </p:sp>
      <p:pic>
        <p:nvPicPr>
          <p:cNvPr id="1030" name="Picture 6">
            <a:extLst>
              <a:ext uri="{FF2B5EF4-FFF2-40B4-BE49-F238E27FC236}">
                <a16:creationId xmlns:a16="http://schemas.microsoft.com/office/drawing/2014/main" id="{4F26D068-4F9C-AFFA-AC8D-0CA63D3545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8452" y="3237448"/>
            <a:ext cx="11123820" cy="2586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512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62" name="Freeform: Shape 1030">
            <a:extLst>
              <a:ext uri="{FF2B5EF4-FFF2-40B4-BE49-F238E27FC236}">
                <a16:creationId xmlns:a16="http://schemas.microsoft.com/office/drawing/2014/main" id="{435959F4-53DA-47FF-BC24-1E5B75C698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63" name="Group 1032">
            <a:extLst>
              <a:ext uri="{FF2B5EF4-FFF2-40B4-BE49-F238E27FC236}">
                <a16:creationId xmlns:a16="http://schemas.microsoft.com/office/drawing/2014/main" id="{A7CF83E8-F6F0-41E3-B580-7412A04DDFB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064" name="Freeform: Shape 1033">
              <a:extLst>
                <a:ext uri="{FF2B5EF4-FFF2-40B4-BE49-F238E27FC236}">
                  <a16:creationId xmlns:a16="http://schemas.microsoft.com/office/drawing/2014/main" id="{1A0B6DBB-705D-48D0-842C-F9DFA7684D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65" name="Freeform: Shape 1034">
              <a:extLst>
                <a:ext uri="{FF2B5EF4-FFF2-40B4-BE49-F238E27FC236}">
                  <a16:creationId xmlns:a16="http://schemas.microsoft.com/office/drawing/2014/main" id="{C194A764-16E1-4D0D-9357-76F80E6086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66" name="Freeform: Shape 1035">
              <a:extLst>
                <a:ext uri="{FF2B5EF4-FFF2-40B4-BE49-F238E27FC236}">
                  <a16:creationId xmlns:a16="http://schemas.microsoft.com/office/drawing/2014/main" id="{115B7F3F-A40D-4F24-8536-E2420B4332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67"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68"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69"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70" name="Freeform: Shape 1039">
              <a:extLst>
                <a:ext uri="{FF2B5EF4-FFF2-40B4-BE49-F238E27FC236}">
                  <a16:creationId xmlns:a16="http://schemas.microsoft.com/office/drawing/2014/main" id="{7A222560-E657-4CAE-B667-7BE9E224B2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1" name="Freeform: Shape 1041">
            <a:extLst>
              <a:ext uri="{FF2B5EF4-FFF2-40B4-BE49-F238E27FC236}">
                <a16:creationId xmlns:a16="http://schemas.microsoft.com/office/drawing/2014/main" id="{59226104-0061-4319-8237-9C001BF85D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72"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1073"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46"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74"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75"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76"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77"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078" name="Rectangle 1051">
            <a:extLst>
              <a:ext uri="{FF2B5EF4-FFF2-40B4-BE49-F238E27FC236}">
                <a16:creationId xmlns:a16="http://schemas.microsoft.com/office/drawing/2014/main" id="{142D98E1-37D2-4470-BF74-845E897954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D24D6C9D-C89D-3E32-3C25-6F6442354468}"/>
              </a:ext>
            </a:extLst>
          </p:cNvPr>
          <p:cNvSpPr>
            <a:spLocks noGrp="1"/>
          </p:cNvSpPr>
          <p:nvPr>
            <p:ph type="title"/>
          </p:nvPr>
        </p:nvSpPr>
        <p:spPr>
          <a:xfrm>
            <a:off x="525718" y="775402"/>
            <a:ext cx="5512288" cy="1739355"/>
          </a:xfrm>
        </p:spPr>
        <p:txBody>
          <a:bodyPr vert="horz" lIns="91440" tIns="45720" rIns="91440" bIns="45720" rtlCol="0" anchor="t">
            <a:normAutofit/>
          </a:bodyPr>
          <a:lstStyle/>
          <a:p>
            <a:r>
              <a:rPr lang="en-US" dirty="0"/>
              <a:t>2. Getting status ids</a:t>
            </a:r>
          </a:p>
        </p:txBody>
      </p:sp>
      <p:grpSp>
        <p:nvGrpSpPr>
          <p:cNvPr id="1079"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1080"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56"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81"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82"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83"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84"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 name="Text Placeholder 3">
            <a:extLst>
              <a:ext uri="{FF2B5EF4-FFF2-40B4-BE49-F238E27FC236}">
                <a16:creationId xmlns:a16="http://schemas.microsoft.com/office/drawing/2014/main" id="{E49DE593-4BFC-508C-E387-D39AE165B195}"/>
              </a:ext>
            </a:extLst>
          </p:cNvPr>
          <p:cNvSpPr>
            <a:spLocks noGrp="1"/>
          </p:cNvSpPr>
          <p:nvPr>
            <p:ph type="body" sz="half" idx="2"/>
          </p:nvPr>
        </p:nvSpPr>
        <p:spPr>
          <a:xfrm>
            <a:off x="6444040" y="1114691"/>
            <a:ext cx="4735705" cy="2085709"/>
          </a:xfrm>
        </p:spPr>
        <p:txBody>
          <a:bodyPr vert="horz" lIns="91440" tIns="45720" rIns="91440" bIns="45720" rtlCol="0">
            <a:normAutofit fontScale="92500" lnSpcReduction="10000"/>
          </a:bodyPr>
          <a:lstStyle/>
          <a:p>
            <a:pPr>
              <a:lnSpc>
                <a:spcPct val="100000"/>
              </a:lnSpc>
            </a:pPr>
            <a:r>
              <a:rPr lang="en-US" sz="2400" b="0" i="0" u="none" strike="noStrike" dirty="0">
                <a:effectLst/>
              </a:rPr>
              <a:t>For a good communication with the server, each status must have a unique ID assigned at the server side. A GET request containing the token obtained before will be sent to the server to get these IDS.</a:t>
            </a:r>
            <a:r>
              <a:rPr lang="en-US" sz="2400" b="0" i="0" dirty="0">
                <a:effectLst/>
              </a:rPr>
              <a:t>​</a:t>
            </a:r>
            <a:endParaRPr lang="en-US" sz="2400" dirty="0"/>
          </a:p>
          <a:p>
            <a:pPr>
              <a:lnSpc>
                <a:spcPct val="100000"/>
              </a:lnSpc>
            </a:pPr>
            <a:endParaRPr lang="en-US" sz="1400" dirty="0"/>
          </a:p>
        </p:txBody>
      </p:sp>
      <p:pic>
        <p:nvPicPr>
          <p:cNvPr id="1026" name="Picture 2" descr="No description available.">
            <a:extLst>
              <a:ext uri="{FF2B5EF4-FFF2-40B4-BE49-F238E27FC236}">
                <a16:creationId xmlns:a16="http://schemas.microsoft.com/office/drawing/2014/main" id="{6A8DF401-5D1A-8A13-7F7B-2D8F6FD932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8452" y="3751925"/>
            <a:ext cx="11123820" cy="1557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673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5" name="Freeform: Shape 2054">
            <a:extLst>
              <a:ext uri="{FF2B5EF4-FFF2-40B4-BE49-F238E27FC236}">
                <a16:creationId xmlns:a16="http://schemas.microsoft.com/office/drawing/2014/main" id="{435959F4-53DA-47FF-BC24-1E5B75C698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57" name="Group 2056">
            <a:extLst>
              <a:ext uri="{FF2B5EF4-FFF2-40B4-BE49-F238E27FC236}">
                <a16:creationId xmlns:a16="http://schemas.microsoft.com/office/drawing/2014/main" id="{A7CF83E8-F6F0-41E3-B580-7412A04DDFB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058" name="Freeform: Shape 2057">
              <a:extLst>
                <a:ext uri="{FF2B5EF4-FFF2-40B4-BE49-F238E27FC236}">
                  <a16:creationId xmlns:a16="http://schemas.microsoft.com/office/drawing/2014/main" id="{1A0B6DBB-705D-48D0-842C-F9DFA7684D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59" name="Freeform: Shape 2058">
              <a:extLst>
                <a:ext uri="{FF2B5EF4-FFF2-40B4-BE49-F238E27FC236}">
                  <a16:creationId xmlns:a16="http://schemas.microsoft.com/office/drawing/2014/main" id="{C194A764-16E1-4D0D-9357-76F80E6086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60" name="Freeform: Shape 2059">
              <a:extLst>
                <a:ext uri="{FF2B5EF4-FFF2-40B4-BE49-F238E27FC236}">
                  <a16:creationId xmlns:a16="http://schemas.microsoft.com/office/drawing/2014/main" id="{115B7F3F-A40D-4F24-8536-E2420B4332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61"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062"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63"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64" name="Freeform: Shape 2063">
              <a:extLst>
                <a:ext uri="{FF2B5EF4-FFF2-40B4-BE49-F238E27FC236}">
                  <a16:creationId xmlns:a16="http://schemas.microsoft.com/office/drawing/2014/main" id="{7A222560-E657-4CAE-B667-7BE9E224B2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66" name="Freeform: Shape 2065">
            <a:extLst>
              <a:ext uri="{FF2B5EF4-FFF2-40B4-BE49-F238E27FC236}">
                <a16:creationId xmlns:a16="http://schemas.microsoft.com/office/drawing/2014/main" id="{59226104-0061-4319-8237-9C001BF85D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68"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069"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70"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071"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72"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073"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74"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2076" name="Rectangle 2075">
            <a:extLst>
              <a:ext uri="{FF2B5EF4-FFF2-40B4-BE49-F238E27FC236}">
                <a16:creationId xmlns:a16="http://schemas.microsoft.com/office/drawing/2014/main" id="{E20BB609-EF92-42DB-836C-0699A590B5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عنوان 1">
            <a:extLst>
              <a:ext uri="{FF2B5EF4-FFF2-40B4-BE49-F238E27FC236}">
                <a16:creationId xmlns:a16="http://schemas.microsoft.com/office/drawing/2014/main" id="{766FFC72-E967-6F60-F40A-194F73203B83}"/>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dirty="0"/>
              <a:t>3. Sending the output status to the server</a:t>
            </a:r>
          </a:p>
        </p:txBody>
      </p:sp>
      <p:sp>
        <p:nvSpPr>
          <p:cNvPr id="3" name="عنصر نائب للنص 2">
            <a:extLst>
              <a:ext uri="{FF2B5EF4-FFF2-40B4-BE49-F238E27FC236}">
                <a16:creationId xmlns:a16="http://schemas.microsoft.com/office/drawing/2014/main" id="{E2FBBFA0-4D5A-EB68-089E-A2851270B16E}"/>
              </a:ext>
            </a:extLst>
          </p:cNvPr>
          <p:cNvSpPr>
            <a:spLocks noGrp="1"/>
          </p:cNvSpPr>
          <p:nvPr>
            <p:ph type="body" idx="1"/>
          </p:nvPr>
        </p:nvSpPr>
        <p:spPr>
          <a:xfrm>
            <a:off x="6652367" y="1204332"/>
            <a:ext cx="5021181" cy="1906920"/>
          </a:xfrm>
        </p:spPr>
        <p:txBody>
          <a:bodyPr vert="horz" lIns="91440" tIns="45720" rIns="91440" bIns="45720" rtlCol="0" anchor="t">
            <a:normAutofit fontScale="92500" lnSpcReduction="10000"/>
          </a:bodyPr>
          <a:lstStyle/>
          <a:p>
            <a:pPr>
              <a:lnSpc>
                <a:spcPct val="100000"/>
              </a:lnSpc>
            </a:pPr>
            <a:r>
              <a:rPr lang="en-US" sz="2400" dirty="0"/>
              <a:t>The parent can always monitor the status of his child so it`s so important to send the status obtained by the model periodically through a POST request to the server to be redirected to the application. </a:t>
            </a:r>
          </a:p>
        </p:txBody>
      </p:sp>
      <p:grpSp>
        <p:nvGrpSpPr>
          <p:cNvPr id="2078"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2079"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80"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081"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82"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083"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84"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2050" name="Picture 2">
            <a:extLst>
              <a:ext uri="{FF2B5EF4-FFF2-40B4-BE49-F238E27FC236}">
                <a16:creationId xmlns:a16="http://schemas.microsoft.com/office/drawing/2014/main" id="{3F97EB14-1E95-3249-CD7B-83FB9AA4E6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0" b="40882"/>
          <a:stretch/>
        </p:blipFill>
        <p:spPr bwMode="auto">
          <a:xfrm>
            <a:off x="518452" y="3279863"/>
            <a:ext cx="11143323" cy="2543133"/>
          </a:xfrm>
          <a:prstGeom prst="rect">
            <a:avLst/>
          </a:prstGeom>
          <a:noFill/>
          <a:extLst>
            <a:ext uri="{909E8E84-426E-40DD-AFC4-6F175D3DCCD1}">
              <a14:hiddenFill xmlns:a14="http://schemas.microsoft.com/office/drawing/2010/main">
                <a:solidFill>
                  <a:srgbClr val="FFFFFF"/>
                </a:solidFill>
              </a14:hiddenFill>
            </a:ext>
          </a:extLst>
        </p:spPr>
      </p:pic>
      <p:sp>
        <p:nvSpPr>
          <p:cNvPr id="2086" name="Freeform: Shape 2085">
            <a:extLst>
              <a:ext uri="{FF2B5EF4-FFF2-40B4-BE49-F238E27FC236}">
                <a16:creationId xmlns:a16="http://schemas.microsoft.com/office/drawing/2014/main" id="{11E84B46-9597-410B-A51F-E2E0F2FAFB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88" name="Group 2087">
            <a:extLst>
              <a:ext uri="{FF2B5EF4-FFF2-40B4-BE49-F238E27FC236}">
                <a16:creationId xmlns:a16="http://schemas.microsoft.com/office/drawing/2014/main" id="{3D4FD378-E29E-4996-A8B0-11E2368A6E8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2089" name="Freeform: Shape 2088">
              <a:extLst>
                <a:ext uri="{FF2B5EF4-FFF2-40B4-BE49-F238E27FC236}">
                  <a16:creationId xmlns:a16="http://schemas.microsoft.com/office/drawing/2014/main" id="{7BA59DF4-225D-4521-9655-5F0DF52E48D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90" name="Freeform: Shape 2089">
              <a:extLst>
                <a:ext uri="{FF2B5EF4-FFF2-40B4-BE49-F238E27FC236}">
                  <a16:creationId xmlns:a16="http://schemas.microsoft.com/office/drawing/2014/main" id="{C5295146-5EA5-417D-AAEE-F59000BC67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91" name="Freeform: Shape 2090">
              <a:extLst>
                <a:ext uri="{FF2B5EF4-FFF2-40B4-BE49-F238E27FC236}">
                  <a16:creationId xmlns:a16="http://schemas.microsoft.com/office/drawing/2014/main" id="{3768FE2E-63BB-4E2F-8744-A188E6C611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92"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093"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94"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95" name="Freeform: Shape 2094">
              <a:extLst>
                <a:ext uri="{FF2B5EF4-FFF2-40B4-BE49-F238E27FC236}">
                  <a16:creationId xmlns:a16="http://schemas.microsoft.com/office/drawing/2014/main" id="{B57277C8-A482-4AA3-AFA6-7F211CE35C4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61924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48" name="Freeform: Shape 4147">
            <a:extLst>
              <a:ext uri="{FF2B5EF4-FFF2-40B4-BE49-F238E27FC236}">
                <a16:creationId xmlns:a16="http://schemas.microsoft.com/office/drawing/2014/main" id="{435959F4-53DA-47FF-BC24-1E5B75C698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150" name="Group 4149">
            <a:extLst>
              <a:ext uri="{FF2B5EF4-FFF2-40B4-BE49-F238E27FC236}">
                <a16:creationId xmlns:a16="http://schemas.microsoft.com/office/drawing/2014/main" id="{A7CF83E8-F6F0-41E3-B580-7412A04DDFB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4151" name="Freeform: Shape 4150">
              <a:extLst>
                <a:ext uri="{FF2B5EF4-FFF2-40B4-BE49-F238E27FC236}">
                  <a16:creationId xmlns:a16="http://schemas.microsoft.com/office/drawing/2014/main" id="{1A0B6DBB-705D-48D0-842C-F9DFA7684D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52" name="Freeform: Shape 4151">
              <a:extLst>
                <a:ext uri="{FF2B5EF4-FFF2-40B4-BE49-F238E27FC236}">
                  <a16:creationId xmlns:a16="http://schemas.microsoft.com/office/drawing/2014/main" id="{C194A764-16E1-4D0D-9357-76F80E6086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53" name="Freeform: Shape 4152">
              <a:extLst>
                <a:ext uri="{FF2B5EF4-FFF2-40B4-BE49-F238E27FC236}">
                  <a16:creationId xmlns:a16="http://schemas.microsoft.com/office/drawing/2014/main" id="{115B7F3F-A40D-4F24-8536-E2420B4332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54"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155"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56"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57" name="Freeform: Shape 4156">
              <a:extLst>
                <a:ext uri="{FF2B5EF4-FFF2-40B4-BE49-F238E27FC236}">
                  <a16:creationId xmlns:a16="http://schemas.microsoft.com/office/drawing/2014/main" id="{7A222560-E657-4CAE-B667-7BE9E224B2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59" name="Freeform: Shape 4158">
            <a:extLst>
              <a:ext uri="{FF2B5EF4-FFF2-40B4-BE49-F238E27FC236}">
                <a16:creationId xmlns:a16="http://schemas.microsoft.com/office/drawing/2014/main" id="{59226104-0061-4319-8237-9C001BF85D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161"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4162"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63"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64"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165"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166"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67"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4169" name="Rectangle 4168">
            <a:extLst>
              <a:ext uri="{FF2B5EF4-FFF2-40B4-BE49-F238E27FC236}">
                <a16:creationId xmlns:a16="http://schemas.microsoft.com/office/drawing/2014/main" id="{E20BB609-EF92-42DB-836C-0699A590B5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عنوان 1">
            <a:extLst>
              <a:ext uri="{FF2B5EF4-FFF2-40B4-BE49-F238E27FC236}">
                <a16:creationId xmlns:a16="http://schemas.microsoft.com/office/drawing/2014/main" id="{766FFC72-E967-6F60-F40A-194F73203B83}"/>
              </a:ext>
            </a:extLst>
          </p:cNvPr>
          <p:cNvSpPr>
            <a:spLocks noGrp="1"/>
          </p:cNvSpPr>
          <p:nvPr>
            <p:ph type="title"/>
          </p:nvPr>
        </p:nvSpPr>
        <p:spPr>
          <a:xfrm>
            <a:off x="518452" y="971398"/>
            <a:ext cx="5577547" cy="1584378"/>
          </a:xfrm>
        </p:spPr>
        <p:txBody>
          <a:bodyPr vert="horz" lIns="91440" tIns="45720" rIns="91440" bIns="45720" rtlCol="0" anchor="t">
            <a:normAutofit/>
          </a:bodyPr>
          <a:lstStyle/>
          <a:p>
            <a:pPr>
              <a:lnSpc>
                <a:spcPct val="90000"/>
              </a:lnSpc>
            </a:pPr>
            <a:r>
              <a:rPr lang="en-US" sz="3400" dirty="0"/>
              <a:t>4.  Receiving the link of the suitable story.</a:t>
            </a:r>
            <a:br>
              <a:rPr lang="en-US" sz="3400" dirty="0"/>
            </a:br>
            <a:r>
              <a:rPr lang="en-US" sz="3400" dirty="0"/>
              <a:t> </a:t>
            </a:r>
          </a:p>
        </p:txBody>
      </p:sp>
      <p:sp>
        <p:nvSpPr>
          <p:cNvPr id="3" name="عنصر نائب للنص 2">
            <a:extLst>
              <a:ext uri="{FF2B5EF4-FFF2-40B4-BE49-F238E27FC236}">
                <a16:creationId xmlns:a16="http://schemas.microsoft.com/office/drawing/2014/main" id="{E2FBBFA0-4D5A-EB68-089E-A2851270B16E}"/>
              </a:ext>
            </a:extLst>
          </p:cNvPr>
          <p:cNvSpPr>
            <a:spLocks noGrp="1"/>
          </p:cNvSpPr>
          <p:nvPr>
            <p:ph type="body" idx="1"/>
          </p:nvPr>
        </p:nvSpPr>
        <p:spPr>
          <a:xfrm>
            <a:off x="6652366" y="1204332"/>
            <a:ext cx="5197763" cy="1496160"/>
          </a:xfrm>
        </p:spPr>
        <p:txBody>
          <a:bodyPr vert="horz" lIns="91440" tIns="45720" rIns="91440" bIns="45720" rtlCol="0" anchor="t">
            <a:normAutofit fontScale="92500" lnSpcReduction="10000"/>
          </a:bodyPr>
          <a:lstStyle/>
          <a:p>
            <a:pPr>
              <a:lnSpc>
                <a:spcPct val="100000"/>
              </a:lnSpc>
            </a:pPr>
            <a:r>
              <a:rPr lang="en-US" b="0" u="none" strike="noStrike" dirty="0">
                <a:effectLst/>
              </a:rPr>
              <a:t>On getting the actual status, the server will reply with the story link that suits the child status. If already downloaded, it will be played directly. Else it will be downloaded at first.</a:t>
            </a:r>
            <a:endParaRPr lang="en-US" dirty="0"/>
          </a:p>
        </p:txBody>
      </p:sp>
      <p:grpSp>
        <p:nvGrpSpPr>
          <p:cNvPr id="4171"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4172"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73"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74"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175"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176"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77"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098" name="Picture 2">
            <a:extLst>
              <a:ext uri="{FF2B5EF4-FFF2-40B4-BE49-F238E27FC236}">
                <a16:creationId xmlns:a16="http://schemas.microsoft.com/office/drawing/2014/main" id="{39BDF969-15EC-61A7-F0F7-C011D81D3C9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3702" y="2851111"/>
            <a:ext cx="8832823" cy="3400637"/>
          </a:xfrm>
          <a:prstGeom prst="rect">
            <a:avLst/>
          </a:prstGeom>
          <a:noFill/>
          <a:extLst>
            <a:ext uri="{909E8E84-426E-40DD-AFC4-6F175D3DCCD1}">
              <a14:hiddenFill xmlns:a14="http://schemas.microsoft.com/office/drawing/2010/main">
                <a:solidFill>
                  <a:srgbClr val="FFFFFF"/>
                </a:solidFill>
              </a14:hiddenFill>
            </a:ext>
          </a:extLst>
        </p:spPr>
      </p:pic>
      <p:sp>
        <p:nvSpPr>
          <p:cNvPr id="4179" name="Freeform: Shape 4178">
            <a:extLst>
              <a:ext uri="{FF2B5EF4-FFF2-40B4-BE49-F238E27FC236}">
                <a16:creationId xmlns:a16="http://schemas.microsoft.com/office/drawing/2014/main" id="{11E84B46-9597-410B-A51F-E2E0F2FAFB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181" name="Group 4180">
            <a:extLst>
              <a:ext uri="{FF2B5EF4-FFF2-40B4-BE49-F238E27FC236}">
                <a16:creationId xmlns:a16="http://schemas.microsoft.com/office/drawing/2014/main" id="{3D4FD378-E29E-4996-A8B0-11E2368A6E8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182" name="Freeform: Shape 4181">
              <a:extLst>
                <a:ext uri="{FF2B5EF4-FFF2-40B4-BE49-F238E27FC236}">
                  <a16:creationId xmlns:a16="http://schemas.microsoft.com/office/drawing/2014/main" id="{7BA59DF4-225D-4521-9655-5F0DF52E48D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83" name="Freeform: Shape 4182">
              <a:extLst>
                <a:ext uri="{FF2B5EF4-FFF2-40B4-BE49-F238E27FC236}">
                  <a16:creationId xmlns:a16="http://schemas.microsoft.com/office/drawing/2014/main" id="{C5295146-5EA5-417D-AAEE-F59000BC67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84" name="Freeform: Shape 4183">
              <a:extLst>
                <a:ext uri="{FF2B5EF4-FFF2-40B4-BE49-F238E27FC236}">
                  <a16:creationId xmlns:a16="http://schemas.microsoft.com/office/drawing/2014/main" id="{3768FE2E-63BB-4E2F-8744-A188E6C611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85"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186"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87"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88" name="Freeform: Shape 4187">
              <a:extLst>
                <a:ext uri="{FF2B5EF4-FFF2-40B4-BE49-F238E27FC236}">
                  <a16:creationId xmlns:a16="http://schemas.microsoft.com/office/drawing/2014/main" id="{B57277C8-A482-4AA3-AFA6-7F211CE35C4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5200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27" name="Freeform: Shape 5126">
            <a:extLst>
              <a:ext uri="{FF2B5EF4-FFF2-40B4-BE49-F238E27FC236}">
                <a16:creationId xmlns:a16="http://schemas.microsoft.com/office/drawing/2014/main" id="{435959F4-53DA-47FF-BC24-1E5B75C698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129" name="Group 5128">
            <a:extLst>
              <a:ext uri="{FF2B5EF4-FFF2-40B4-BE49-F238E27FC236}">
                <a16:creationId xmlns:a16="http://schemas.microsoft.com/office/drawing/2014/main" id="{A7CF83E8-F6F0-41E3-B580-7412A04DDFB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130" name="Freeform: Shape 5129">
              <a:extLst>
                <a:ext uri="{FF2B5EF4-FFF2-40B4-BE49-F238E27FC236}">
                  <a16:creationId xmlns:a16="http://schemas.microsoft.com/office/drawing/2014/main" id="{1A0B6DBB-705D-48D0-842C-F9DFA7684D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31" name="Freeform: Shape 5130">
              <a:extLst>
                <a:ext uri="{FF2B5EF4-FFF2-40B4-BE49-F238E27FC236}">
                  <a16:creationId xmlns:a16="http://schemas.microsoft.com/office/drawing/2014/main" id="{C194A764-16E1-4D0D-9357-76F80E6086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32" name="Freeform: Shape 5131">
              <a:extLst>
                <a:ext uri="{FF2B5EF4-FFF2-40B4-BE49-F238E27FC236}">
                  <a16:creationId xmlns:a16="http://schemas.microsoft.com/office/drawing/2014/main" id="{115B7F3F-A40D-4F24-8536-E2420B4332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33"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134"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35"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36" name="Freeform: Shape 5135">
              <a:extLst>
                <a:ext uri="{FF2B5EF4-FFF2-40B4-BE49-F238E27FC236}">
                  <a16:creationId xmlns:a16="http://schemas.microsoft.com/office/drawing/2014/main" id="{7A222560-E657-4CAE-B667-7BE9E224B2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38" name="Freeform: Shape 5137">
            <a:extLst>
              <a:ext uri="{FF2B5EF4-FFF2-40B4-BE49-F238E27FC236}">
                <a16:creationId xmlns:a16="http://schemas.microsoft.com/office/drawing/2014/main" id="{59226104-0061-4319-8237-9C001BF85D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140"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5141"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5142"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5143"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5144"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145"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5146"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5148" name="Rectangle 5147">
            <a:extLst>
              <a:ext uri="{FF2B5EF4-FFF2-40B4-BE49-F238E27FC236}">
                <a16:creationId xmlns:a16="http://schemas.microsoft.com/office/drawing/2014/main" id="{E20BB609-EF92-42DB-836C-0699A590B5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1E788C-B796-3697-4526-C688776C8A62}"/>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dirty="0"/>
              <a:t>Default video looping</a:t>
            </a:r>
          </a:p>
        </p:txBody>
      </p:sp>
      <p:sp>
        <p:nvSpPr>
          <p:cNvPr id="3" name="Text Placeholder 2">
            <a:extLst>
              <a:ext uri="{FF2B5EF4-FFF2-40B4-BE49-F238E27FC236}">
                <a16:creationId xmlns:a16="http://schemas.microsoft.com/office/drawing/2014/main" id="{C364A6E7-6FC7-4550-7521-C068AC17E3FB}"/>
              </a:ext>
            </a:extLst>
          </p:cNvPr>
          <p:cNvSpPr>
            <a:spLocks noGrp="1"/>
          </p:cNvSpPr>
          <p:nvPr>
            <p:ph type="body" idx="1"/>
          </p:nvPr>
        </p:nvSpPr>
        <p:spPr>
          <a:xfrm>
            <a:off x="6652367" y="1204332"/>
            <a:ext cx="5131958" cy="1496160"/>
          </a:xfrm>
        </p:spPr>
        <p:txBody>
          <a:bodyPr vert="horz" lIns="91440" tIns="45720" rIns="91440" bIns="45720" rtlCol="0" anchor="t">
            <a:normAutofit fontScale="92500"/>
          </a:bodyPr>
          <a:lstStyle/>
          <a:p>
            <a:pPr>
              <a:lnSpc>
                <a:spcPct val="100000"/>
              </a:lnSpc>
            </a:pPr>
            <a:r>
              <a:rPr lang="en-US" sz="1800" b="0" u="none" strike="noStrike" dirty="0">
                <a:effectLst/>
              </a:rPr>
              <a:t>To make the robot attractive all the time to the child, a looping video is played in the times, when there are no stories to be played. The looping video is paused for a while (duration of the story) and after it ends, the looping video will be replayed again</a:t>
            </a:r>
            <a:r>
              <a:rPr lang="en-US" sz="1800" b="0" dirty="0">
                <a:effectLst/>
              </a:rPr>
              <a:t>​</a:t>
            </a:r>
            <a:endParaRPr lang="en-US" sz="1800" dirty="0"/>
          </a:p>
        </p:txBody>
      </p:sp>
      <p:grpSp>
        <p:nvGrpSpPr>
          <p:cNvPr id="5150"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5151"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5201"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5153"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5154"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155"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5156"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5122" name="Picture 2">
            <a:extLst>
              <a:ext uri="{FF2B5EF4-FFF2-40B4-BE49-F238E27FC236}">
                <a16:creationId xmlns:a16="http://schemas.microsoft.com/office/drawing/2014/main" id="{A54AC039-5729-4B48-ADB6-511EE259CF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67007" y="2851111"/>
            <a:ext cx="9446213" cy="3400637"/>
          </a:xfrm>
          <a:prstGeom prst="rect">
            <a:avLst/>
          </a:prstGeom>
          <a:noFill/>
          <a:extLst>
            <a:ext uri="{909E8E84-426E-40DD-AFC4-6F175D3DCCD1}">
              <a14:hiddenFill xmlns:a14="http://schemas.microsoft.com/office/drawing/2010/main">
                <a:solidFill>
                  <a:srgbClr val="FFFFFF"/>
                </a:solidFill>
              </a14:hiddenFill>
            </a:ext>
          </a:extLst>
        </p:spPr>
      </p:pic>
      <p:sp>
        <p:nvSpPr>
          <p:cNvPr id="5158" name="Freeform: Shape 5157">
            <a:extLst>
              <a:ext uri="{FF2B5EF4-FFF2-40B4-BE49-F238E27FC236}">
                <a16:creationId xmlns:a16="http://schemas.microsoft.com/office/drawing/2014/main" id="{11E84B46-9597-410B-A51F-E2E0F2FAFB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160" name="Group 5159">
            <a:extLst>
              <a:ext uri="{FF2B5EF4-FFF2-40B4-BE49-F238E27FC236}">
                <a16:creationId xmlns:a16="http://schemas.microsoft.com/office/drawing/2014/main" id="{3D4FD378-E29E-4996-A8B0-11E2368A6E8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5161" name="Freeform: Shape 5160">
              <a:extLst>
                <a:ext uri="{FF2B5EF4-FFF2-40B4-BE49-F238E27FC236}">
                  <a16:creationId xmlns:a16="http://schemas.microsoft.com/office/drawing/2014/main" id="{7BA59DF4-225D-4521-9655-5F0DF52E48D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62" name="Freeform: Shape 5161">
              <a:extLst>
                <a:ext uri="{FF2B5EF4-FFF2-40B4-BE49-F238E27FC236}">
                  <a16:creationId xmlns:a16="http://schemas.microsoft.com/office/drawing/2014/main" id="{C5295146-5EA5-417D-AAEE-F59000BC67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63" name="Freeform: Shape 5162">
              <a:extLst>
                <a:ext uri="{FF2B5EF4-FFF2-40B4-BE49-F238E27FC236}">
                  <a16:creationId xmlns:a16="http://schemas.microsoft.com/office/drawing/2014/main" id="{3768FE2E-63BB-4E2F-8744-A188E6C611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64"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165"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66"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67" name="Freeform: Shape 5166">
              <a:extLst>
                <a:ext uri="{FF2B5EF4-FFF2-40B4-BE49-F238E27FC236}">
                  <a16:creationId xmlns:a16="http://schemas.microsoft.com/office/drawing/2014/main" id="{B57277C8-A482-4AA3-AFA6-7F211CE35C4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23673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78CAFC48-9C80-40E1-05D3-922B3ACA5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486" y="110317"/>
            <a:ext cx="8855027" cy="6637366"/>
          </a:xfrm>
          <a:prstGeom prst="rect">
            <a:avLst/>
          </a:prstGeom>
        </p:spPr>
      </p:pic>
    </p:spTree>
    <p:extLst>
      <p:ext uri="{BB962C8B-B14F-4D97-AF65-F5344CB8AC3E}">
        <p14:creationId xmlns:p14="http://schemas.microsoft.com/office/powerpoint/2010/main" val="11054143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A5D0B0D3-D735-4619-AA45-B57B791E17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72" name="Picture 71" descr="Diagram&#10;&#10;Description automatically generated with medium confidence">
            <a:extLst>
              <a:ext uri="{FF2B5EF4-FFF2-40B4-BE49-F238E27FC236}">
                <a16:creationId xmlns:a16="http://schemas.microsoft.com/office/drawing/2014/main" id="{D54892D8-BA33-554F-3BBC-AAD80CD159B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79" name="Freeform: Shape 78">
            <a:extLst>
              <a:ext uri="{FF2B5EF4-FFF2-40B4-BE49-F238E27FC236}">
                <a16:creationId xmlns:a16="http://schemas.microsoft.com/office/drawing/2014/main" id="{3D505D40-32E9-4C48-81F8-AD80433BE6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1" name="Group 80">
            <a:extLst>
              <a:ext uri="{FF2B5EF4-FFF2-40B4-BE49-F238E27FC236}">
                <a16:creationId xmlns:a16="http://schemas.microsoft.com/office/drawing/2014/main" id="{C507BF36-B92B-4CAC-BCA7-8364B51E1F0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6">
              <a:lumMod val="60000"/>
              <a:lumOff val="40000"/>
            </a:schemeClr>
          </a:solidFill>
        </p:grpSpPr>
        <p:sp>
          <p:nvSpPr>
            <p:cNvPr id="82" name="Freeform: Shape 81">
              <a:extLst>
                <a:ext uri="{FF2B5EF4-FFF2-40B4-BE49-F238E27FC236}">
                  <a16:creationId xmlns:a16="http://schemas.microsoft.com/office/drawing/2014/main" id="{2276237E-3A6D-452F-879C-FB8C77A18D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3" name="Freeform: Shape 82">
              <a:extLst>
                <a:ext uri="{FF2B5EF4-FFF2-40B4-BE49-F238E27FC236}">
                  <a16:creationId xmlns:a16="http://schemas.microsoft.com/office/drawing/2014/main" id="{38BC9243-F4BF-48A7-89AE-DFA5B37DE6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4" name="Freeform: Shape 83">
              <a:extLst>
                <a:ext uri="{FF2B5EF4-FFF2-40B4-BE49-F238E27FC236}">
                  <a16:creationId xmlns:a16="http://schemas.microsoft.com/office/drawing/2014/main" id="{5DE414EC-F3DF-412E-9B22-5328DAA99C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5"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86"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7"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A58845-EFFB-4806-BC6D-47418C15554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4321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15" name="Rectangle 3114">
            <a:extLst>
              <a:ext uri="{FF2B5EF4-FFF2-40B4-BE49-F238E27FC236}">
                <a16:creationId xmlns:a16="http://schemas.microsoft.com/office/drawing/2014/main" id="{142D98E1-37D2-4470-BF74-845E897954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2D3AB046-C0A9-1D35-06CE-9830A4F397B6}"/>
              </a:ext>
            </a:extLst>
          </p:cNvPr>
          <p:cNvSpPr>
            <a:spLocks noGrp="1"/>
          </p:cNvSpPr>
          <p:nvPr>
            <p:ph type="title"/>
          </p:nvPr>
        </p:nvSpPr>
        <p:spPr>
          <a:xfrm>
            <a:off x="525718" y="775403"/>
            <a:ext cx="5512288" cy="1835608"/>
          </a:xfrm>
        </p:spPr>
        <p:txBody>
          <a:bodyPr vert="horz" lIns="91440" tIns="45720" rIns="91440" bIns="45720" rtlCol="0" anchor="t">
            <a:normAutofit/>
          </a:bodyPr>
          <a:lstStyle/>
          <a:p>
            <a:r>
              <a:rPr lang="en-US"/>
              <a:t>Surveys and research</a:t>
            </a:r>
          </a:p>
        </p:txBody>
      </p:sp>
      <p:grpSp>
        <p:nvGrpSpPr>
          <p:cNvPr id="3117"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3118"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160"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120"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121"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122"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123"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3074" name="Picture 2" descr="The 4 Steps To Perfect Customer Survey Design | Thematic">
            <a:extLst>
              <a:ext uri="{FF2B5EF4-FFF2-40B4-BE49-F238E27FC236}">
                <a16:creationId xmlns:a16="http://schemas.microsoft.com/office/drawing/2014/main" id="{C0BAEB0E-F281-0B26-36C1-C4EDCB8DA30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7162" b="-1"/>
          <a:stretch/>
        </p:blipFill>
        <p:spPr bwMode="auto">
          <a:xfrm>
            <a:off x="518452" y="2981666"/>
            <a:ext cx="5598213" cy="31507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EC32257-A5E8-D277-BF2D-E344BE60D0C0}"/>
              </a:ext>
            </a:extLst>
          </p:cNvPr>
          <p:cNvSpPr txBox="1"/>
          <p:nvPr/>
        </p:nvSpPr>
        <p:spPr>
          <a:xfrm>
            <a:off x="6444040" y="1114691"/>
            <a:ext cx="4372609" cy="5144455"/>
          </a:xfrm>
          <a:prstGeom prst="rect">
            <a:avLst/>
          </a:prstGeom>
        </p:spPr>
        <p:txBody>
          <a:bodyPr vert="horz" lIns="91440" tIns="45720" rIns="91440" bIns="45720" rtlCol="0">
            <a:normAutofit/>
          </a:bodyPr>
          <a:lstStyle/>
          <a:p>
            <a:pPr>
              <a:lnSpc>
                <a:spcPct val="110000"/>
              </a:lnSpc>
              <a:spcAft>
                <a:spcPts val="600"/>
              </a:spcAft>
              <a:buFont typeface="Arial" panose="020B0604020202020204" pitchFamily="34" charset="0"/>
            </a:pPr>
            <a:r>
              <a:rPr lang="en-US" sz="2800" i="0" dirty="0">
                <a:effectLst/>
              </a:rPr>
              <a:t>Product design should be built upon research and facts, not assumptions. </a:t>
            </a:r>
            <a:endParaRPr lang="en-US" sz="2800" dirty="0">
              <a:effectLst/>
            </a:endParaRPr>
          </a:p>
          <a:p>
            <a:pPr>
              <a:lnSpc>
                <a:spcPct val="110000"/>
              </a:lnSpc>
              <a:spcAft>
                <a:spcPts val="600"/>
              </a:spcAft>
              <a:buFont typeface="Arial" panose="020B0604020202020204" pitchFamily="34" charset="0"/>
            </a:pPr>
            <a:endParaRPr lang="en-US" sz="2000" dirty="0"/>
          </a:p>
        </p:txBody>
      </p:sp>
      <p:sp>
        <p:nvSpPr>
          <p:cNvPr id="3161" name="Freeform: Shape 3124">
            <a:extLst>
              <a:ext uri="{FF2B5EF4-FFF2-40B4-BE49-F238E27FC236}">
                <a16:creationId xmlns:a16="http://schemas.microsoft.com/office/drawing/2014/main" id="{E1BEDD21-8CC9-4E04-B8CF-CE59786DFB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162" name="Group 3126">
            <a:extLst>
              <a:ext uri="{FF2B5EF4-FFF2-40B4-BE49-F238E27FC236}">
                <a16:creationId xmlns:a16="http://schemas.microsoft.com/office/drawing/2014/main" id="{A6DA475A-533E-4A16-A83E-0171FFB6D8B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3128" name="Freeform: Shape 3127">
              <a:extLst>
                <a:ext uri="{FF2B5EF4-FFF2-40B4-BE49-F238E27FC236}">
                  <a16:creationId xmlns:a16="http://schemas.microsoft.com/office/drawing/2014/main" id="{9EB076CD-5E1A-4B4E-8434-EB36C96CD9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63" name="Freeform: Shape 3128">
              <a:extLst>
                <a:ext uri="{FF2B5EF4-FFF2-40B4-BE49-F238E27FC236}">
                  <a16:creationId xmlns:a16="http://schemas.microsoft.com/office/drawing/2014/main" id="{F6EB8026-10C9-4869-9F11-AD4C064F96D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64" name="Freeform: Shape 3129">
              <a:extLst>
                <a:ext uri="{FF2B5EF4-FFF2-40B4-BE49-F238E27FC236}">
                  <a16:creationId xmlns:a16="http://schemas.microsoft.com/office/drawing/2014/main" id="{C49D45E4-020D-4F13-BA0F-A5307EA2A3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65" name="Graphic 12">
              <a:extLst>
                <a:ext uri="{FF2B5EF4-FFF2-40B4-BE49-F238E27FC236}">
                  <a16:creationId xmlns:a16="http://schemas.microsoft.com/office/drawing/2014/main" id="{9C88C3FA-F709-4D00-9E6D-882DB1E2856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166" name="Graphic 15">
              <a:extLst>
                <a:ext uri="{FF2B5EF4-FFF2-40B4-BE49-F238E27FC236}">
                  <a16:creationId xmlns:a16="http://schemas.microsoft.com/office/drawing/2014/main" id="{7EDA809C-8B77-4778-9050-82BA49976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67" name="Graphic 15">
              <a:extLst>
                <a:ext uri="{FF2B5EF4-FFF2-40B4-BE49-F238E27FC236}">
                  <a16:creationId xmlns:a16="http://schemas.microsoft.com/office/drawing/2014/main" id="{592CBFFA-9E14-4482-8D59-A989BAD450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68" name="Freeform: Shape 3133">
              <a:extLst>
                <a:ext uri="{FF2B5EF4-FFF2-40B4-BE49-F238E27FC236}">
                  <a16:creationId xmlns:a16="http://schemas.microsoft.com/office/drawing/2014/main" id="{D801BD80-BE9E-4AFB-BEF4-435B40BD2E4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690322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8" name="Freeform: Shape 7">
            <a:extLst>
              <a:ext uri="{FF2B5EF4-FFF2-40B4-BE49-F238E27FC236}">
                <a16:creationId xmlns:a16="http://schemas.microsoft.com/office/drawing/2014/main" id="{435959F4-53DA-47FF-BC24-1E5B75C698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39" name="Group 9">
            <a:extLst>
              <a:ext uri="{FF2B5EF4-FFF2-40B4-BE49-F238E27FC236}">
                <a16:creationId xmlns:a16="http://schemas.microsoft.com/office/drawing/2014/main" id="{A7CF83E8-F6F0-41E3-B580-7412A04DDFB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1" name="Freeform: Shape 10">
              <a:extLst>
                <a:ext uri="{FF2B5EF4-FFF2-40B4-BE49-F238E27FC236}">
                  <a16:creationId xmlns:a16="http://schemas.microsoft.com/office/drawing/2014/main" id="{1A0B6DBB-705D-48D0-842C-F9DFA7684D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 name="Freeform: Shape 11">
              <a:extLst>
                <a:ext uri="{FF2B5EF4-FFF2-40B4-BE49-F238E27FC236}">
                  <a16:creationId xmlns:a16="http://schemas.microsoft.com/office/drawing/2014/main" id="{C194A764-16E1-4D0D-9357-76F80E6086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115B7F3F-A40D-4F24-8536-E2420B4332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5"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A222560-E657-4CAE-B667-7BE9E224B2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0" name="Freeform: Shape 18">
            <a:extLst>
              <a:ext uri="{FF2B5EF4-FFF2-40B4-BE49-F238E27FC236}">
                <a16:creationId xmlns:a16="http://schemas.microsoft.com/office/drawing/2014/main" id="{59226104-0061-4319-8237-9C001BF85D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1"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22"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3"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2"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5"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43" name="Rectangle 28">
            <a:extLst>
              <a:ext uri="{FF2B5EF4-FFF2-40B4-BE49-F238E27FC236}">
                <a16:creationId xmlns:a16="http://schemas.microsoft.com/office/drawing/2014/main" id="{2F9C493A-9F03-49B4-B3FB-19CE5AC115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4" name="Freeform: Shape 30">
            <a:extLst>
              <a:ext uri="{FF2B5EF4-FFF2-40B4-BE49-F238E27FC236}">
                <a16:creationId xmlns:a16="http://schemas.microsoft.com/office/drawing/2014/main" id="{90A46C7D-C1BB-49B8-8D37-39742820E9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18C7F20-0B42-7E71-3CB2-1ECADC2501AB}"/>
              </a:ext>
            </a:extLst>
          </p:cNvPr>
          <p:cNvSpPr>
            <a:spLocks noGrp="1"/>
          </p:cNvSpPr>
          <p:nvPr>
            <p:ph type="title" idx="4294967295"/>
          </p:nvPr>
        </p:nvSpPr>
        <p:spPr>
          <a:xfrm>
            <a:off x="525717" y="787068"/>
            <a:ext cx="7602283" cy="1455091"/>
          </a:xfrm>
        </p:spPr>
        <p:txBody>
          <a:bodyPr vert="horz" lIns="91440" tIns="45720" rIns="91440" bIns="45720" rtlCol="0" anchor="b">
            <a:normAutofit/>
          </a:bodyPr>
          <a:lstStyle/>
          <a:p>
            <a:r>
              <a:rPr lang="en-US" dirty="0"/>
              <a:t/>
            </a:r>
            <a:br>
              <a:rPr lang="en-US" dirty="0"/>
            </a:br>
            <a:r>
              <a:rPr lang="en-US" dirty="0"/>
              <a:t>Datasets</a:t>
            </a:r>
          </a:p>
        </p:txBody>
      </p:sp>
      <p:grpSp>
        <p:nvGrpSpPr>
          <p:cNvPr id="14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4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47"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8"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49" name="Text Placeholder 2">
            <a:extLst>
              <a:ext uri="{FF2B5EF4-FFF2-40B4-BE49-F238E27FC236}">
                <a16:creationId xmlns:a16="http://schemas.microsoft.com/office/drawing/2014/main" id="{D7072D89-69C4-E0A2-B6E7-204CD07A0629}"/>
              </a:ext>
            </a:extLst>
          </p:cNvPr>
          <p:cNvSpPr>
            <a:spLocks noGrp="1"/>
          </p:cNvSpPr>
          <p:nvPr>
            <p:ph type="body" idx="4294967295"/>
          </p:nvPr>
        </p:nvSpPr>
        <p:spPr>
          <a:xfrm>
            <a:off x="525717" y="2796427"/>
            <a:ext cx="11119359" cy="3603678"/>
          </a:xfrm>
        </p:spPr>
        <p:txBody>
          <a:bodyPr vert="horz" lIns="91440" tIns="45720" rIns="91440" bIns="45720" rtlCol="0">
            <a:normAutofit fontScale="77500" lnSpcReduction="20000"/>
          </a:bodyPr>
          <a:lstStyle/>
          <a:p>
            <a:pPr>
              <a:lnSpc>
                <a:spcPct val="100000"/>
              </a:lnSpc>
            </a:pPr>
            <a:r>
              <a:rPr lang="en-US" sz="4000" b="1" i="1" dirty="0"/>
              <a:t>1-</a:t>
            </a:r>
            <a:r>
              <a:rPr lang="en-US" sz="4000" b="1" dirty="0"/>
              <a:t> </a:t>
            </a:r>
            <a:r>
              <a:rPr lang="en-US" sz="4000" b="1" i="1" dirty="0"/>
              <a:t>CAFE</a:t>
            </a:r>
          </a:p>
          <a:p>
            <a:pPr>
              <a:lnSpc>
                <a:spcPct val="100000"/>
              </a:lnSpc>
            </a:pPr>
            <a:r>
              <a:rPr lang="en-US" sz="3600" dirty="0"/>
              <a:t>Child Affective Facial Expression: 1192 photos from 154 sessions.</a:t>
            </a:r>
            <a:endParaRPr lang="en-US" sz="3600" dirty="0">
              <a:effectLst/>
            </a:endParaRPr>
          </a:p>
          <a:p>
            <a:pPr>
              <a:lnSpc>
                <a:spcPct val="100000"/>
              </a:lnSpc>
            </a:pPr>
            <a:endParaRPr lang="en-US" sz="1700" dirty="0"/>
          </a:p>
          <a:p>
            <a:pPr>
              <a:lnSpc>
                <a:spcPct val="100000"/>
              </a:lnSpc>
            </a:pPr>
            <a:r>
              <a:rPr lang="en-US" sz="4000" b="1" i="1" dirty="0"/>
              <a:t>2-</a:t>
            </a:r>
            <a:r>
              <a:rPr lang="en-US" sz="4000" b="1" dirty="0"/>
              <a:t> </a:t>
            </a:r>
            <a:r>
              <a:rPr lang="en-US" sz="4000" b="1" i="1" dirty="0" err="1"/>
              <a:t>ChildEFES</a:t>
            </a:r>
            <a:endParaRPr lang="en-US" sz="4000" b="1" i="1" dirty="0"/>
          </a:p>
          <a:p>
            <a:pPr>
              <a:lnSpc>
                <a:spcPct val="100000"/>
              </a:lnSpc>
            </a:pPr>
            <a:r>
              <a:rPr lang="en-US" sz="3600" dirty="0"/>
              <a:t>Child Emotion Facial Expression Set: 158 photos and 167 videos.</a:t>
            </a:r>
          </a:p>
          <a:p>
            <a:pPr>
              <a:lnSpc>
                <a:spcPct val="100000"/>
              </a:lnSpc>
            </a:pPr>
            <a:endParaRPr lang="en-US" sz="1700" dirty="0"/>
          </a:p>
          <a:p>
            <a:pPr>
              <a:lnSpc>
                <a:spcPct val="100000"/>
              </a:lnSpc>
            </a:pPr>
            <a:r>
              <a:rPr lang="en-US" sz="3600" dirty="0"/>
              <a:t>Both datasets have seven different facial expressions:</a:t>
            </a:r>
          </a:p>
          <a:p>
            <a:pPr>
              <a:lnSpc>
                <a:spcPct val="100000"/>
              </a:lnSpc>
            </a:pPr>
            <a:r>
              <a:rPr lang="en-US" sz="3600" dirty="0"/>
              <a:t>[</a:t>
            </a:r>
            <a:r>
              <a:rPr lang="en-US" sz="3600" b="1" dirty="0"/>
              <a:t>Angry</a:t>
            </a:r>
            <a:r>
              <a:rPr lang="en-US" sz="3600" dirty="0"/>
              <a:t>, </a:t>
            </a:r>
            <a:r>
              <a:rPr lang="en-US" sz="3600" b="1" dirty="0"/>
              <a:t>Disgust</a:t>
            </a:r>
            <a:r>
              <a:rPr lang="en-US" sz="3600" dirty="0"/>
              <a:t>, </a:t>
            </a:r>
            <a:r>
              <a:rPr lang="en-US" sz="3600" b="1" dirty="0"/>
              <a:t>Fear</a:t>
            </a:r>
            <a:r>
              <a:rPr lang="en-US" sz="3600" dirty="0"/>
              <a:t>, </a:t>
            </a:r>
            <a:r>
              <a:rPr lang="en-US" sz="3600" b="1" dirty="0"/>
              <a:t>Happy</a:t>
            </a:r>
            <a:r>
              <a:rPr lang="en-US" sz="3600" dirty="0"/>
              <a:t>, </a:t>
            </a:r>
            <a:r>
              <a:rPr lang="en-US" sz="3600" b="1" dirty="0"/>
              <a:t>Neutral</a:t>
            </a:r>
            <a:r>
              <a:rPr lang="en-US" sz="3600" dirty="0"/>
              <a:t>, </a:t>
            </a:r>
            <a:r>
              <a:rPr lang="en-US" sz="3600" b="1" dirty="0"/>
              <a:t>Sad</a:t>
            </a:r>
            <a:r>
              <a:rPr lang="en-US" sz="3600" dirty="0"/>
              <a:t>, </a:t>
            </a:r>
            <a:r>
              <a:rPr lang="en-US" sz="3600" b="1" dirty="0"/>
              <a:t>Surprise</a:t>
            </a:r>
            <a:r>
              <a:rPr lang="en-US" sz="3600" dirty="0"/>
              <a:t>]</a:t>
            </a:r>
          </a:p>
          <a:p>
            <a:pPr>
              <a:lnSpc>
                <a:spcPct val="100000"/>
              </a:lnSpc>
            </a:pPr>
            <a:endParaRPr lang="en-US" sz="1700" dirty="0"/>
          </a:p>
          <a:p>
            <a:pPr>
              <a:lnSpc>
                <a:spcPct val="100000"/>
              </a:lnSpc>
            </a:pPr>
            <a:endParaRPr lang="en-US" sz="1700" dirty="0"/>
          </a:p>
        </p:txBody>
      </p:sp>
      <p:sp>
        <p:nvSpPr>
          <p:cNvPr id="150" name="Freeform: Shape 40">
            <a:extLst>
              <a:ext uri="{FF2B5EF4-FFF2-40B4-BE49-F238E27FC236}">
                <a16:creationId xmlns:a16="http://schemas.microsoft.com/office/drawing/2014/main" id="{D5B4F0F5-BE58-4EC0-B650-A71A07437C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51" name="Group 42">
            <a:extLst>
              <a:ext uri="{FF2B5EF4-FFF2-40B4-BE49-F238E27FC236}">
                <a16:creationId xmlns:a16="http://schemas.microsoft.com/office/drawing/2014/main" id="{E700C1F5-B637-45FE-96CC-270D263A597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52" name="Freeform: Shape 43">
              <a:extLst>
                <a:ext uri="{FF2B5EF4-FFF2-40B4-BE49-F238E27FC236}">
                  <a16:creationId xmlns:a16="http://schemas.microsoft.com/office/drawing/2014/main" id="{83DA22C9-3830-4323-9087-6D7C1E6AA3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3" name="Freeform: Shape 44">
              <a:extLst>
                <a:ext uri="{FF2B5EF4-FFF2-40B4-BE49-F238E27FC236}">
                  <a16:creationId xmlns:a16="http://schemas.microsoft.com/office/drawing/2014/main" id="{A5AC4DA9-FD16-4055-8D2D-95D615C03C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4" name="Freeform: Shape 45">
              <a:extLst>
                <a:ext uri="{FF2B5EF4-FFF2-40B4-BE49-F238E27FC236}">
                  <a16:creationId xmlns:a16="http://schemas.microsoft.com/office/drawing/2014/main" id="{8BA7D58E-9AB5-4B54-A635-2E86BEC786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5"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56"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57"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58" name="Freeform: Shape 49">
              <a:extLst>
                <a:ext uri="{FF2B5EF4-FFF2-40B4-BE49-F238E27FC236}">
                  <a16:creationId xmlns:a16="http://schemas.microsoft.com/office/drawing/2014/main" id="{BEC6A48C-21EF-4485-9836-0445500033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23420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4A1B4-BE9E-9060-48A1-84B3D20FAC81}"/>
              </a:ext>
            </a:extLst>
          </p:cNvPr>
          <p:cNvSpPr>
            <a:spLocks noGrp="1"/>
          </p:cNvSpPr>
          <p:nvPr>
            <p:ph type="title" idx="4294967295"/>
          </p:nvPr>
        </p:nvSpPr>
        <p:spPr>
          <a:xfrm>
            <a:off x="1771650" y="2766219"/>
            <a:ext cx="8648700" cy="1325562"/>
          </a:xfrm>
        </p:spPr>
        <p:txBody>
          <a:bodyPr>
            <a:normAutofit/>
          </a:bodyPr>
          <a:lstStyle/>
          <a:p>
            <a:r>
              <a:rPr lang="en-US" sz="5000" dirty="0"/>
              <a:t>Why not use web scraping?</a:t>
            </a:r>
          </a:p>
        </p:txBody>
      </p:sp>
    </p:spTree>
    <p:extLst>
      <p:ext uri="{BB962C8B-B14F-4D97-AF65-F5344CB8AC3E}">
        <p14:creationId xmlns:p14="http://schemas.microsoft.com/office/powerpoint/2010/main" val="3823687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5D4EB-E7F6-34A3-1906-AB3EAA7BAF62}"/>
              </a:ext>
            </a:extLst>
          </p:cNvPr>
          <p:cNvSpPr>
            <a:spLocks noGrp="1"/>
          </p:cNvSpPr>
          <p:nvPr>
            <p:ph type="title"/>
          </p:nvPr>
        </p:nvSpPr>
        <p:spPr/>
        <p:txBody>
          <a:bodyPr>
            <a:normAutofit/>
          </a:bodyPr>
          <a:lstStyle/>
          <a:p>
            <a:r>
              <a:rPr lang="en-US" sz="4000" dirty="0"/>
              <a:t>Data</a:t>
            </a:r>
            <a:r>
              <a:rPr lang="en-US" sz="4000" b="0" i="0" dirty="0">
                <a:solidFill>
                  <a:srgbClr val="BDC1C6"/>
                </a:solidFill>
                <a:effectLst/>
                <a:latin typeface="Helvetica Neue"/>
              </a:rPr>
              <a:t> </a:t>
            </a:r>
            <a:r>
              <a:rPr lang="en-US" sz="4000" dirty="0"/>
              <a:t>preparation</a:t>
            </a:r>
            <a:r>
              <a:rPr lang="en-US" sz="4000" b="0" i="0" dirty="0">
                <a:solidFill>
                  <a:srgbClr val="BDC1C6"/>
                </a:solidFill>
                <a:effectLst/>
                <a:latin typeface="Helvetica Neue"/>
              </a:rPr>
              <a:t> </a:t>
            </a:r>
            <a:endParaRPr lang="en-US" sz="4000" dirty="0"/>
          </a:p>
        </p:txBody>
      </p:sp>
      <p:sp>
        <p:nvSpPr>
          <p:cNvPr id="3" name="Text Placeholder 2">
            <a:extLst>
              <a:ext uri="{FF2B5EF4-FFF2-40B4-BE49-F238E27FC236}">
                <a16:creationId xmlns:a16="http://schemas.microsoft.com/office/drawing/2014/main" id="{8DF33457-C7FA-69C4-010C-81D8123E07F6}"/>
              </a:ext>
            </a:extLst>
          </p:cNvPr>
          <p:cNvSpPr>
            <a:spLocks noGrp="1"/>
          </p:cNvSpPr>
          <p:nvPr>
            <p:ph type="body" idx="1"/>
          </p:nvPr>
        </p:nvSpPr>
        <p:spPr>
          <a:xfrm>
            <a:off x="530351" y="3509963"/>
            <a:ext cx="10282028" cy="3099384"/>
          </a:xfrm>
        </p:spPr>
        <p:txBody>
          <a:bodyPr>
            <a:normAutofit lnSpcReduction="10000"/>
          </a:bodyPr>
          <a:lstStyle/>
          <a:p>
            <a:r>
              <a:rPr lang="en-US" sz="3000" dirty="0"/>
              <a:t>1- structuring and organizing data </a:t>
            </a:r>
          </a:p>
          <a:p>
            <a:r>
              <a:rPr lang="en-US" sz="3000" dirty="0"/>
              <a:t>2- Extracting Faces</a:t>
            </a:r>
          </a:p>
          <a:p>
            <a:r>
              <a:rPr lang="en-US" sz="3000" dirty="0"/>
              <a:t>3- Converting into grayscale</a:t>
            </a:r>
          </a:p>
          <a:p>
            <a:r>
              <a:rPr lang="en-US" sz="3000" dirty="0"/>
              <a:t>4- resizing images</a:t>
            </a:r>
          </a:p>
          <a:p>
            <a:r>
              <a:rPr lang="en-US" sz="3000" dirty="0"/>
              <a:t>5- Saving data into .pickle file.</a:t>
            </a:r>
          </a:p>
          <a:p>
            <a:endParaRPr lang="en-US" dirty="0"/>
          </a:p>
        </p:txBody>
      </p:sp>
    </p:spTree>
    <p:extLst>
      <p:ext uri="{BB962C8B-B14F-4D97-AF65-F5344CB8AC3E}">
        <p14:creationId xmlns:p14="http://schemas.microsoft.com/office/powerpoint/2010/main" val="2779697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35959F4-53DA-47FF-BC24-1E5B75C698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7CF83E8-F6F0-41E3-B580-7412A04DDFB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5" name="Freeform: Shape 14">
              <a:extLst>
                <a:ext uri="{FF2B5EF4-FFF2-40B4-BE49-F238E27FC236}">
                  <a16:creationId xmlns:a16="http://schemas.microsoft.com/office/drawing/2014/main" id="{1A0B6DBB-705D-48D0-842C-F9DFA7684D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Freeform: Shape 15">
              <a:extLst>
                <a:ext uri="{FF2B5EF4-FFF2-40B4-BE49-F238E27FC236}">
                  <a16:creationId xmlns:a16="http://schemas.microsoft.com/office/drawing/2014/main" id="{C194A764-16E1-4D0D-9357-76F80E6086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Freeform: Shape 16">
              <a:extLst>
                <a:ext uri="{FF2B5EF4-FFF2-40B4-BE49-F238E27FC236}">
                  <a16:creationId xmlns:a16="http://schemas.microsoft.com/office/drawing/2014/main" id="{115B7F3F-A40D-4F24-8536-E2420B4332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9"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A222560-E657-4CAE-B667-7BE9E224B2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Freeform: Shape 22">
            <a:extLst>
              <a:ext uri="{FF2B5EF4-FFF2-40B4-BE49-F238E27FC236}">
                <a16:creationId xmlns:a16="http://schemas.microsoft.com/office/drawing/2014/main" id="{59226104-0061-4319-8237-9C001BF85D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6"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7"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8"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0"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1"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3" name="Rectangle 32">
            <a:extLst>
              <a:ext uri="{FF2B5EF4-FFF2-40B4-BE49-F238E27FC236}">
                <a16:creationId xmlns:a16="http://schemas.microsoft.com/office/drawing/2014/main" id="{E20BB609-EF92-42DB-836C-0699A590B5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26E26-9543-C0AA-B0CE-36F30A530003}"/>
              </a:ext>
            </a:extLst>
          </p:cNvPr>
          <p:cNvSpPr>
            <a:spLocks noGrp="1"/>
          </p:cNvSpPr>
          <p:nvPr>
            <p:ph type="title" idx="4294967295"/>
          </p:nvPr>
        </p:nvSpPr>
        <p:spPr>
          <a:xfrm>
            <a:off x="518452" y="971398"/>
            <a:ext cx="5577547" cy="1584378"/>
          </a:xfrm>
        </p:spPr>
        <p:txBody>
          <a:bodyPr vert="horz" lIns="91440" tIns="45720" rIns="91440" bIns="45720" rtlCol="0" anchor="t">
            <a:normAutofit/>
          </a:bodyPr>
          <a:lstStyle/>
          <a:p>
            <a:r>
              <a:rPr lang="en-US" sz="4000" dirty="0"/>
              <a:t>Extracting Faces</a:t>
            </a:r>
          </a:p>
        </p:txBody>
      </p:sp>
      <p:grpSp>
        <p:nvGrpSpPr>
          <p:cNvPr id="35"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7" name="Picture 6">
            <a:extLst>
              <a:ext uri="{FF2B5EF4-FFF2-40B4-BE49-F238E27FC236}">
                <a16:creationId xmlns:a16="http://schemas.microsoft.com/office/drawing/2014/main" id="{08EBACFF-E7A0-3F24-ACBA-C1AB2AF7894D}"/>
              </a:ext>
            </a:extLst>
          </p:cNvPr>
          <p:cNvPicPr>
            <a:picLocks noChangeAspect="1"/>
          </p:cNvPicPr>
          <p:nvPr/>
        </p:nvPicPr>
        <p:blipFill>
          <a:blip r:embed="rId2"/>
          <a:stretch>
            <a:fillRect/>
          </a:stretch>
        </p:blipFill>
        <p:spPr>
          <a:xfrm>
            <a:off x="1030951" y="1805451"/>
            <a:ext cx="9607741" cy="4683774"/>
          </a:xfrm>
          <a:prstGeom prst="rect">
            <a:avLst/>
          </a:prstGeom>
        </p:spPr>
      </p:pic>
      <p:sp>
        <p:nvSpPr>
          <p:cNvPr id="10" name="Freeform: Shape 42">
            <a:extLst>
              <a:ext uri="{FF2B5EF4-FFF2-40B4-BE49-F238E27FC236}">
                <a16:creationId xmlns:a16="http://schemas.microsoft.com/office/drawing/2014/main" id="{11E84B46-9597-410B-A51F-E2E0F2FAFB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44">
            <a:extLst>
              <a:ext uri="{FF2B5EF4-FFF2-40B4-BE49-F238E27FC236}">
                <a16:creationId xmlns:a16="http://schemas.microsoft.com/office/drawing/2014/main" id="{3D4FD378-E29E-4996-A8B0-11E2368A6E8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13" name="Freeform: Shape 45">
              <a:extLst>
                <a:ext uri="{FF2B5EF4-FFF2-40B4-BE49-F238E27FC236}">
                  <a16:creationId xmlns:a16="http://schemas.microsoft.com/office/drawing/2014/main" id="{7BA59DF4-225D-4521-9655-5F0DF52E48D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46">
              <a:extLst>
                <a:ext uri="{FF2B5EF4-FFF2-40B4-BE49-F238E27FC236}">
                  <a16:creationId xmlns:a16="http://schemas.microsoft.com/office/drawing/2014/main" id="{C5295146-5EA5-417D-AAEE-F59000BC67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Freeform: Shape 47">
              <a:extLst>
                <a:ext uri="{FF2B5EF4-FFF2-40B4-BE49-F238E27FC236}">
                  <a16:creationId xmlns:a16="http://schemas.microsoft.com/office/drawing/2014/main" id="{3768FE2E-63BB-4E2F-8744-A188E6C611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2"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2"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9"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4" name="Freeform: Shape 51">
              <a:extLst>
                <a:ext uri="{FF2B5EF4-FFF2-40B4-BE49-F238E27FC236}">
                  <a16:creationId xmlns:a16="http://schemas.microsoft.com/office/drawing/2014/main" id="{B57277C8-A482-4AA3-AFA6-7F211CE35C4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90810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0" name="Rectangle 7">
            <a:extLst>
              <a:ext uri="{FF2B5EF4-FFF2-40B4-BE49-F238E27FC236}">
                <a16:creationId xmlns:a16="http://schemas.microsoft.com/office/drawing/2014/main" id="{A5D0B0D3-D735-4619-AA45-B57B791E17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F10F563E-CA1F-C64C-4A79-AD5332BC6773}"/>
              </a:ext>
            </a:extLst>
          </p:cNvPr>
          <p:cNvSpPr>
            <a:spLocks noGrp="1"/>
          </p:cNvSpPr>
          <p:nvPr>
            <p:ph type="ctrTitle"/>
          </p:nvPr>
        </p:nvSpPr>
        <p:spPr>
          <a:xfrm>
            <a:off x="530352" y="1122363"/>
            <a:ext cx="8341999" cy="1978346"/>
          </a:xfrm>
        </p:spPr>
        <p:txBody>
          <a:bodyPr>
            <a:normAutofit/>
          </a:bodyPr>
          <a:lstStyle/>
          <a:p>
            <a:r>
              <a:rPr lang="en-US" dirty="0"/>
              <a:t>Choosing model</a:t>
            </a:r>
          </a:p>
        </p:txBody>
      </p:sp>
      <p:sp>
        <p:nvSpPr>
          <p:cNvPr id="3" name="Subtitle 2">
            <a:extLst>
              <a:ext uri="{FF2B5EF4-FFF2-40B4-BE49-F238E27FC236}">
                <a16:creationId xmlns:a16="http://schemas.microsoft.com/office/drawing/2014/main" id="{E61FC276-E37D-CDA5-A138-78D776244DAD}"/>
              </a:ext>
            </a:extLst>
          </p:cNvPr>
          <p:cNvSpPr>
            <a:spLocks noGrp="1"/>
          </p:cNvSpPr>
          <p:nvPr>
            <p:ph type="subTitle" idx="1"/>
          </p:nvPr>
        </p:nvSpPr>
        <p:spPr>
          <a:xfrm>
            <a:off x="530352" y="3509963"/>
            <a:ext cx="9341507" cy="2170866"/>
          </a:xfrm>
        </p:spPr>
        <p:txBody>
          <a:bodyPr>
            <a:noAutofit/>
          </a:bodyPr>
          <a:lstStyle/>
          <a:p>
            <a:r>
              <a:rPr lang="en-US" sz="3000" dirty="0"/>
              <a:t>Transfer Learning:</a:t>
            </a:r>
          </a:p>
          <a:p>
            <a:r>
              <a:rPr lang="en-US" sz="3000" dirty="0"/>
              <a:t>	1- </a:t>
            </a:r>
            <a:r>
              <a:rPr lang="en-US" sz="3000" dirty="0" err="1"/>
              <a:t>Xception</a:t>
            </a:r>
            <a:r>
              <a:rPr lang="en-US" sz="3000" dirty="0"/>
              <a:t> </a:t>
            </a:r>
          </a:p>
          <a:p>
            <a:r>
              <a:rPr lang="en-US" sz="3000" dirty="0"/>
              <a:t>	2- MobileNetV2 </a:t>
            </a:r>
          </a:p>
          <a:p>
            <a:r>
              <a:rPr lang="en-US" sz="3000" dirty="0"/>
              <a:t>	3- EfficientNetB0</a:t>
            </a:r>
          </a:p>
        </p:txBody>
      </p:sp>
      <p:sp>
        <p:nvSpPr>
          <p:cNvPr id="10" name="Freeform: Shape 9">
            <a:extLst>
              <a:ext uri="{FF2B5EF4-FFF2-40B4-BE49-F238E27FC236}">
                <a16:creationId xmlns:a16="http://schemas.microsoft.com/office/drawing/2014/main" id="{CF7F2079-504C-499A-A644-58F4DDC764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1"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62"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3"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4"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5"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66"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0" name="Freeform: Shape 19">
            <a:extLst>
              <a:ext uri="{FF2B5EF4-FFF2-40B4-BE49-F238E27FC236}">
                <a16:creationId xmlns:a16="http://schemas.microsoft.com/office/drawing/2014/main" id="{3D505D40-32E9-4C48-81F8-AD80433BE6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67" name="Group 21">
            <a:extLst>
              <a:ext uri="{FF2B5EF4-FFF2-40B4-BE49-F238E27FC236}">
                <a16:creationId xmlns:a16="http://schemas.microsoft.com/office/drawing/2014/main" id="{C507BF36-B92B-4CAC-BCA7-8364B51E1F0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3" name="Freeform: Shape 22">
              <a:extLst>
                <a:ext uri="{FF2B5EF4-FFF2-40B4-BE49-F238E27FC236}">
                  <a16:creationId xmlns:a16="http://schemas.microsoft.com/office/drawing/2014/main" id="{2276237E-3A6D-452F-879C-FB8C77A18D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8" name="Freeform: Shape 23">
              <a:extLst>
                <a:ext uri="{FF2B5EF4-FFF2-40B4-BE49-F238E27FC236}">
                  <a16:creationId xmlns:a16="http://schemas.microsoft.com/office/drawing/2014/main" id="{38BC9243-F4BF-48A7-89AE-DFA5B37DE6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9" name="Freeform: Shape 24">
              <a:extLst>
                <a:ext uri="{FF2B5EF4-FFF2-40B4-BE49-F238E27FC236}">
                  <a16:creationId xmlns:a16="http://schemas.microsoft.com/office/drawing/2014/main" id="{5DE414EC-F3DF-412E-9B22-5328DAA99C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0"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1"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3A58845-EFFB-4806-BC6D-47418C15554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761384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0" name="Freeform: Shape 209">
            <a:extLst>
              <a:ext uri="{FF2B5EF4-FFF2-40B4-BE49-F238E27FC236}">
                <a16:creationId xmlns:a16="http://schemas.microsoft.com/office/drawing/2014/main" id="{435959F4-53DA-47FF-BC24-1E5B75C698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12" name="Group 211">
            <a:extLst>
              <a:ext uri="{FF2B5EF4-FFF2-40B4-BE49-F238E27FC236}">
                <a16:creationId xmlns:a16="http://schemas.microsoft.com/office/drawing/2014/main" id="{A7CF83E8-F6F0-41E3-B580-7412A04DDFB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13" name="Freeform: Shape 212">
              <a:extLst>
                <a:ext uri="{FF2B5EF4-FFF2-40B4-BE49-F238E27FC236}">
                  <a16:creationId xmlns:a16="http://schemas.microsoft.com/office/drawing/2014/main" id="{1A0B6DBB-705D-48D0-842C-F9DFA7684D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14" name="Freeform: Shape 213">
              <a:extLst>
                <a:ext uri="{FF2B5EF4-FFF2-40B4-BE49-F238E27FC236}">
                  <a16:creationId xmlns:a16="http://schemas.microsoft.com/office/drawing/2014/main" id="{C194A764-16E1-4D0D-9357-76F80E6086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15" name="Freeform: Shape 214">
              <a:extLst>
                <a:ext uri="{FF2B5EF4-FFF2-40B4-BE49-F238E27FC236}">
                  <a16:creationId xmlns:a16="http://schemas.microsoft.com/office/drawing/2014/main" id="{115B7F3F-A40D-4F24-8536-E2420B4332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7A222560-E657-4CAE-B667-7BE9E224B2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1" name="Freeform: Shape 220">
            <a:extLst>
              <a:ext uri="{FF2B5EF4-FFF2-40B4-BE49-F238E27FC236}">
                <a16:creationId xmlns:a16="http://schemas.microsoft.com/office/drawing/2014/main" id="{59226104-0061-4319-8237-9C001BF85D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3"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224"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25"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26"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27"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28"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29"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231" name="Rectangle 230">
            <a:extLst>
              <a:ext uri="{FF2B5EF4-FFF2-40B4-BE49-F238E27FC236}">
                <a16:creationId xmlns:a16="http://schemas.microsoft.com/office/drawing/2014/main" id="{2F9C493A-9F03-49B4-B3FB-19CE5AC115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18C7F20-0B42-7E71-3CB2-1ECADC2501AB}"/>
              </a:ext>
            </a:extLst>
          </p:cNvPr>
          <p:cNvSpPr>
            <a:spLocks noGrp="1"/>
          </p:cNvSpPr>
          <p:nvPr>
            <p:ph type="title" idx="4294967295"/>
          </p:nvPr>
        </p:nvSpPr>
        <p:spPr>
          <a:xfrm>
            <a:off x="525717" y="787068"/>
            <a:ext cx="4663649" cy="1455091"/>
          </a:xfrm>
        </p:spPr>
        <p:txBody>
          <a:bodyPr vert="horz" lIns="91440" tIns="45720" rIns="91440" bIns="45720" rtlCol="0" anchor="b">
            <a:normAutofit/>
          </a:bodyPr>
          <a:lstStyle/>
          <a:p>
            <a:pPr>
              <a:lnSpc>
                <a:spcPct val="90000"/>
              </a:lnSpc>
            </a:pPr>
            <a:r>
              <a:rPr lang="en-US" sz="3300" dirty="0"/>
              <a:t/>
            </a:r>
            <a:br>
              <a:rPr lang="en-US" sz="3300" dirty="0"/>
            </a:br>
            <a:r>
              <a:rPr lang="en-US" sz="3300" dirty="0"/>
              <a:t>Getting everything ready</a:t>
            </a:r>
          </a:p>
        </p:txBody>
      </p:sp>
      <p:sp>
        <p:nvSpPr>
          <p:cNvPr id="233" name="Freeform: Shape 232">
            <a:extLst>
              <a:ext uri="{FF2B5EF4-FFF2-40B4-BE49-F238E27FC236}">
                <a16:creationId xmlns:a16="http://schemas.microsoft.com/office/drawing/2014/main" id="{90A46C7D-C1BB-49B8-8D37-39742820E9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23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3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3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3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40"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4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49" name="Text Placeholder 2">
            <a:extLst>
              <a:ext uri="{FF2B5EF4-FFF2-40B4-BE49-F238E27FC236}">
                <a16:creationId xmlns:a16="http://schemas.microsoft.com/office/drawing/2014/main" id="{D7072D89-69C4-E0A2-B6E7-204CD07A0629}"/>
              </a:ext>
            </a:extLst>
          </p:cNvPr>
          <p:cNvSpPr>
            <a:spLocks noGrp="1"/>
          </p:cNvSpPr>
          <p:nvPr>
            <p:ph type="body" idx="4294967295"/>
          </p:nvPr>
        </p:nvSpPr>
        <p:spPr>
          <a:xfrm>
            <a:off x="525717" y="2796427"/>
            <a:ext cx="4663649" cy="3274503"/>
          </a:xfrm>
        </p:spPr>
        <p:txBody>
          <a:bodyPr vert="horz" lIns="91440" tIns="45720" rIns="91440" bIns="45720" rtlCol="0">
            <a:normAutofit fontScale="92500" lnSpcReduction="10000"/>
          </a:bodyPr>
          <a:lstStyle/>
          <a:p>
            <a:pPr>
              <a:lnSpc>
                <a:spcPct val="100000"/>
              </a:lnSpc>
            </a:pPr>
            <a:r>
              <a:rPr lang="en-US" i="1" dirty="0"/>
              <a:t>1-</a:t>
            </a:r>
            <a:r>
              <a:rPr lang="en-US" dirty="0"/>
              <a:t> </a:t>
            </a:r>
            <a:r>
              <a:rPr lang="en-US" i="1" dirty="0"/>
              <a:t>Exclude the top layer</a:t>
            </a:r>
            <a:endParaRPr lang="en-US" dirty="0"/>
          </a:p>
          <a:p>
            <a:pPr>
              <a:lnSpc>
                <a:spcPct val="100000"/>
              </a:lnSpc>
            </a:pPr>
            <a:r>
              <a:rPr lang="en-US" i="1" dirty="0"/>
              <a:t>2-</a:t>
            </a:r>
            <a:r>
              <a:rPr lang="en-US" dirty="0"/>
              <a:t> </a:t>
            </a:r>
            <a:r>
              <a:rPr lang="en-US" i="1" dirty="0"/>
              <a:t>Load weights trained on the “</a:t>
            </a:r>
            <a:r>
              <a:rPr lang="en-US" i="1" dirty="0" err="1"/>
              <a:t>imagenet</a:t>
            </a:r>
            <a:r>
              <a:rPr lang="en-US" i="1" dirty="0"/>
              <a:t>” dataset.</a:t>
            </a:r>
          </a:p>
          <a:p>
            <a:pPr>
              <a:lnSpc>
                <a:spcPct val="100000"/>
              </a:lnSpc>
            </a:pPr>
            <a:r>
              <a:rPr lang="en-US" dirty="0"/>
              <a:t>3- Customize the model to our problem.</a:t>
            </a:r>
          </a:p>
          <a:p>
            <a:pPr>
              <a:lnSpc>
                <a:spcPct val="100000"/>
              </a:lnSpc>
            </a:pPr>
            <a:r>
              <a:rPr lang="en-US" dirty="0"/>
              <a:t>4-  Convert images into 3-channel grayscale images.</a:t>
            </a:r>
          </a:p>
          <a:p>
            <a:pPr>
              <a:lnSpc>
                <a:spcPct val="100000"/>
              </a:lnSpc>
            </a:pPr>
            <a:r>
              <a:rPr lang="en-US" dirty="0"/>
              <a:t>5- Rescale pixels range.</a:t>
            </a:r>
          </a:p>
          <a:p>
            <a:pPr>
              <a:lnSpc>
                <a:spcPct val="100000"/>
              </a:lnSpc>
            </a:pPr>
            <a:r>
              <a:rPr lang="en-US" dirty="0"/>
              <a:t>6- Data augmentation.</a:t>
            </a:r>
          </a:p>
          <a:p>
            <a:pPr>
              <a:lnSpc>
                <a:spcPct val="100000"/>
              </a:lnSpc>
            </a:pPr>
            <a:r>
              <a:rPr lang="en-US" dirty="0"/>
              <a:t>7- Callbacks.</a:t>
            </a:r>
          </a:p>
          <a:p>
            <a:pPr>
              <a:lnSpc>
                <a:spcPct val="100000"/>
              </a:lnSpc>
            </a:pPr>
            <a:endParaRPr lang="en-US" sz="1700" dirty="0"/>
          </a:p>
          <a:p>
            <a:pPr>
              <a:lnSpc>
                <a:spcPct val="100000"/>
              </a:lnSpc>
            </a:pPr>
            <a:endParaRPr lang="en-US" sz="1700" dirty="0"/>
          </a:p>
        </p:txBody>
      </p:sp>
      <p:sp>
        <p:nvSpPr>
          <p:cNvPr id="243" name="Freeform: Shape 242">
            <a:extLst>
              <a:ext uri="{FF2B5EF4-FFF2-40B4-BE49-F238E27FC236}">
                <a16:creationId xmlns:a16="http://schemas.microsoft.com/office/drawing/2014/main" id="{55820E42-2F9D-41EF-B67F-522A133B33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5" name="Group 244">
            <a:extLst>
              <a:ext uri="{FF2B5EF4-FFF2-40B4-BE49-F238E27FC236}">
                <a16:creationId xmlns:a16="http://schemas.microsoft.com/office/drawing/2014/main" id="{13D9BC31-B57D-4933-AD83-94F462D4C2F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6" name="Freeform: Shape 245">
              <a:extLst>
                <a:ext uri="{FF2B5EF4-FFF2-40B4-BE49-F238E27FC236}">
                  <a16:creationId xmlns:a16="http://schemas.microsoft.com/office/drawing/2014/main" id="{D84AFEA3-A055-41AE-96F3-34BA5814244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7" name="Freeform: Shape 246">
              <a:extLst>
                <a:ext uri="{FF2B5EF4-FFF2-40B4-BE49-F238E27FC236}">
                  <a16:creationId xmlns:a16="http://schemas.microsoft.com/office/drawing/2014/main" id="{9028771F-62FA-4349-B7A8-CE1682D2CE0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8" name="Freeform: Shape 247">
              <a:extLst>
                <a:ext uri="{FF2B5EF4-FFF2-40B4-BE49-F238E27FC236}">
                  <a16:creationId xmlns:a16="http://schemas.microsoft.com/office/drawing/2014/main" id="{319CDEE6-CB2F-49F0-B237-2A26A3D1DC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9"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0"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51"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E1FEBA45-D0A3-4091-9956-161EDA21A0D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6" name="Title 1">
            <a:extLst>
              <a:ext uri="{FF2B5EF4-FFF2-40B4-BE49-F238E27FC236}">
                <a16:creationId xmlns:a16="http://schemas.microsoft.com/office/drawing/2014/main" id="{C382DCC6-DE0B-984D-2B40-17A156729CAA}"/>
              </a:ext>
            </a:extLst>
          </p:cNvPr>
          <p:cNvSpPr txBox="1">
            <a:spLocks/>
          </p:cNvSpPr>
          <p:nvPr/>
        </p:nvSpPr>
        <p:spPr>
          <a:xfrm>
            <a:off x="7235928" y="1147546"/>
            <a:ext cx="2897408" cy="35004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a:lstStyle>
          <a:p>
            <a:pPr algn="ctr">
              <a:lnSpc>
                <a:spcPct val="90000"/>
              </a:lnSpc>
            </a:pPr>
            <a:r>
              <a:rPr lang="en-US" sz="1400" dirty="0"/>
              <a:t>Customize the model</a:t>
            </a:r>
          </a:p>
        </p:txBody>
      </p:sp>
      <p:pic>
        <p:nvPicPr>
          <p:cNvPr id="10" name="Picture 9">
            <a:extLst>
              <a:ext uri="{FF2B5EF4-FFF2-40B4-BE49-F238E27FC236}">
                <a16:creationId xmlns:a16="http://schemas.microsoft.com/office/drawing/2014/main" id="{637C893A-BE9B-EA1A-8A68-8C27AC67FA82}"/>
              </a:ext>
            </a:extLst>
          </p:cNvPr>
          <p:cNvPicPr>
            <a:picLocks noChangeAspect="1"/>
          </p:cNvPicPr>
          <p:nvPr/>
        </p:nvPicPr>
        <p:blipFill>
          <a:blip r:embed="rId2"/>
          <a:stretch>
            <a:fillRect/>
          </a:stretch>
        </p:blipFill>
        <p:spPr>
          <a:xfrm>
            <a:off x="6012497" y="1489671"/>
            <a:ext cx="5344271" cy="4039164"/>
          </a:xfrm>
          <a:prstGeom prst="rect">
            <a:avLst/>
          </a:prstGeom>
        </p:spPr>
      </p:pic>
    </p:spTree>
    <p:extLst>
      <p:ext uri="{BB962C8B-B14F-4D97-AF65-F5344CB8AC3E}">
        <p14:creationId xmlns:p14="http://schemas.microsoft.com/office/powerpoint/2010/main" val="20079286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EB701-65B7-5E60-F37B-D0AA2384F696}"/>
              </a:ext>
            </a:extLst>
          </p:cNvPr>
          <p:cNvSpPr>
            <a:spLocks noGrp="1"/>
          </p:cNvSpPr>
          <p:nvPr>
            <p:ph type="ctrTitle"/>
          </p:nvPr>
        </p:nvSpPr>
        <p:spPr/>
        <p:txBody>
          <a:bodyPr/>
          <a:lstStyle/>
          <a:p>
            <a:r>
              <a:rPr lang="en-US" dirty="0"/>
              <a:t>Hyperparameters</a:t>
            </a:r>
          </a:p>
        </p:txBody>
      </p:sp>
      <p:sp>
        <p:nvSpPr>
          <p:cNvPr id="3" name="Subtitle 2">
            <a:extLst>
              <a:ext uri="{FF2B5EF4-FFF2-40B4-BE49-F238E27FC236}">
                <a16:creationId xmlns:a16="http://schemas.microsoft.com/office/drawing/2014/main" id="{40FB39E9-BB93-E765-81A2-8478293D1655}"/>
              </a:ext>
            </a:extLst>
          </p:cNvPr>
          <p:cNvSpPr>
            <a:spLocks noGrp="1"/>
          </p:cNvSpPr>
          <p:nvPr>
            <p:ph type="subTitle" idx="1"/>
          </p:nvPr>
        </p:nvSpPr>
        <p:spPr>
          <a:xfrm>
            <a:off x="530352" y="3509963"/>
            <a:ext cx="10072922" cy="2100724"/>
          </a:xfrm>
        </p:spPr>
        <p:txBody>
          <a:bodyPr>
            <a:normAutofit fontScale="25000" lnSpcReduction="20000"/>
          </a:bodyPr>
          <a:lstStyle/>
          <a:p>
            <a:r>
              <a:rPr lang="en-US" sz="8000" dirty="0"/>
              <a:t>Optimizer: Adam</a:t>
            </a:r>
          </a:p>
          <a:p>
            <a:r>
              <a:rPr lang="en-US" sz="8000" dirty="0"/>
              <a:t>Learning rate: 0.0001</a:t>
            </a:r>
          </a:p>
          <a:p>
            <a:r>
              <a:rPr lang="en-US" sz="8000" dirty="0"/>
              <a:t>Loss: categorical cross-entropy </a:t>
            </a:r>
          </a:p>
          <a:p>
            <a:r>
              <a:rPr lang="en-US" sz="8000" dirty="0"/>
              <a:t>Metrics: accuracy and f1-score </a:t>
            </a:r>
          </a:p>
          <a:p>
            <a:r>
              <a:rPr lang="en-US" sz="8000" dirty="0"/>
              <a:t>Dropout rate: 0.2</a:t>
            </a:r>
          </a:p>
          <a:p>
            <a:r>
              <a:rPr lang="en-US" sz="8000" dirty="0"/>
              <a:t>Epochs: 50</a:t>
            </a:r>
          </a:p>
          <a:p>
            <a:endParaRPr lang="en-US" sz="8000" dirty="0"/>
          </a:p>
          <a:p>
            <a:r>
              <a:rPr lang="en-US" sz="1800" dirty="0">
                <a:latin typeface="Times New Roman" panose="02020603050405020304" pitchFamily="18" charset="0"/>
              </a:rPr>
              <a:t> </a:t>
            </a:r>
            <a:endParaRPr lang="en-US" dirty="0"/>
          </a:p>
        </p:txBody>
      </p:sp>
    </p:spTree>
    <p:extLst>
      <p:ext uri="{BB962C8B-B14F-4D97-AF65-F5344CB8AC3E}">
        <p14:creationId xmlns:p14="http://schemas.microsoft.com/office/powerpoint/2010/main" val="33002476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B6526-497D-CDED-B39B-F8BB064B92E4}"/>
              </a:ext>
            </a:extLst>
          </p:cNvPr>
          <p:cNvSpPr>
            <a:spLocks noGrp="1"/>
          </p:cNvSpPr>
          <p:nvPr>
            <p:ph type="title"/>
          </p:nvPr>
        </p:nvSpPr>
        <p:spPr/>
        <p:txBody>
          <a:bodyPr>
            <a:normAutofit/>
          </a:bodyPr>
          <a:lstStyle/>
          <a:p>
            <a:r>
              <a:rPr lang="en-US" sz="4000" dirty="0"/>
              <a:t>Training and validation</a:t>
            </a:r>
          </a:p>
        </p:txBody>
      </p:sp>
      <p:graphicFrame>
        <p:nvGraphicFramePr>
          <p:cNvPr id="4" name="Content Placeholder 3">
            <a:extLst>
              <a:ext uri="{FF2B5EF4-FFF2-40B4-BE49-F238E27FC236}">
                <a16:creationId xmlns:a16="http://schemas.microsoft.com/office/drawing/2014/main" id="{F3996142-FFC6-38A4-0CF9-2F323D9E4558}"/>
              </a:ext>
            </a:extLst>
          </p:cNvPr>
          <p:cNvGraphicFramePr>
            <a:graphicFrameLocks noGrp="1"/>
          </p:cNvGraphicFramePr>
          <p:nvPr>
            <p:ph idx="1"/>
            <p:extLst>
              <p:ext uri="{D42A27DB-BD31-4B8C-83A1-F6EECF244321}">
                <p14:modId xmlns:p14="http://schemas.microsoft.com/office/powerpoint/2010/main" val="103765049"/>
              </p:ext>
            </p:extLst>
          </p:nvPr>
        </p:nvGraphicFramePr>
        <p:xfrm>
          <a:off x="870012" y="2743200"/>
          <a:ext cx="9871967" cy="3178205"/>
        </p:xfrm>
        <a:graphic>
          <a:graphicData uri="http://schemas.openxmlformats.org/drawingml/2006/table">
            <a:tbl>
              <a:tblPr firstRow="1" firstCol="1" bandRow="1">
                <a:tableStyleId>{5C22544A-7EE6-4342-B048-85BDC9FD1C3A}</a:tableStyleId>
              </a:tblPr>
              <a:tblGrid>
                <a:gridCol w="2081817">
                  <a:extLst>
                    <a:ext uri="{9D8B030D-6E8A-4147-A177-3AD203B41FA5}">
                      <a16:colId xmlns:a16="http://schemas.microsoft.com/office/drawing/2014/main" val="3656537201"/>
                    </a:ext>
                  </a:extLst>
                </a:gridCol>
                <a:gridCol w="1948547">
                  <a:extLst>
                    <a:ext uri="{9D8B030D-6E8A-4147-A177-3AD203B41FA5}">
                      <a16:colId xmlns:a16="http://schemas.microsoft.com/office/drawing/2014/main" val="3120656892"/>
                    </a:ext>
                  </a:extLst>
                </a:gridCol>
                <a:gridCol w="1948547">
                  <a:extLst>
                    <a:ext uri="{9D8B030D-6E8A-4147-A177-3AD203B41FA5}">
                      <a16:colId xmlns:a16="http://schemas.microsoft.com/office/drawing/2014/main" val="3804133796"/>
                    </a:ext>
                  </a:extLst>
                </a:gridCol>
                <a:gridCol w="1944509">
                  <a:extLst>
                    <a:ext uri="{9D8B030D-6E8A-4147-A177-3AD203B41FA5}">
                      <a16:colId xmlns:a16="http://schemas.microsoft.com/office/drawing/2014/main" val="2344019417"/>
                    </a:ext>
                  </a:extLst>
                </a:gridCol>
                <a:gridCol w="1948547">
                  <a:extLst>
                    <a:ext uri="{9D8B030D-6E8A-4147-A177-3AD203B41FA5}">
                      <a16:colId xmlns:a16="http://schemas.microsoft.com/office/drawing/2014/main" val="2999443936"/>
                    </a:ext>
                  </a:extLst>
                </a:gridCol>
              </a:tblGrid>
              <a:tr h="1212049">
                <a:tc>
                  <a:txBody>
                    <a:bodyPr/>
                    <a:lstStyle/>
                    <a:p>
                      <a:pPr marL="0" marR="0">
                        <a:lnSpc>
                          <a:spcPct val="107000"/>
                        </a:lnSpc>
                        <a:spcBef>
                          <a:spcPts val="0"/>
                        </a:spcBef>
                        <a:spcAft>
                          <a:spcPts val="0"/>
                        </a:spcAft>
                      </a:pPr>
                      <a:r>
                        <a:rPr lang="en-US" sz="1400" dirty="0">
                          <a:effectLst/>
                        </a:rPr>
                        <a:t>Model</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Accuracy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Test Accuracy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f1-score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Training time</a:t>
                      </a:r>
                      <a:endParaRPr lang="en-US" sz="1100">
                        <a:effectLst/>
                      </a:endParaRPr>
                    </a:p>
                    <a:p>
                      <a:pPr marL="0" marR="0">
                        <a:lnSpc>
                          <a:spcPct val="107000"/>
                        </a:lnSpc>
                        <a:spcBef>
                          <a:spcPts val="0"/>
                        </a:spcBef>
                        <a:spcAft>
                          <a:spcPts val="0"/>
                        </a:spcAft>
                      </a:pPr>
                      <a:r>
                        <a:rPr lang="en-US" sz="1400">
                          <a:effectLst/>
                        </a:rPr>
                        <a:t>(Per epoch)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47623248"/>
                  </a:ext>
                </a:extLst>
              </a:tr>
              <a:tr h="801602">
                <a:tc>
                  <a:txBody>
                    <a:bodyPr/>
                    <a:lstStyle/>
                    <a:p>
                      <a:pPr marL="0" marR="0">
                        <a:lnSpc>
                          <a:spcPct val="107000"/>
                        </a:lnSpc>
                        <a:spcBef>
                          <a:spcPts val="0"/>
                        </a:spcBef>
                        <a:spcAft>
                          <a:spcPts val="0"/>
                        </a:spcAft>
                      </a:pPr>
                      <a:r>
                        <a:rPr lang="en-US" sz="1400">
                          <a:effectLst/>
                        </a:rPr>
                        <a:t>EfficientNetB0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0.955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0.84.9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0.84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200">
                          <a:effectLst/>
                        </a:rPr>
                        <a:t>51 seconds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34203022"/>
                  </a:ext>
                </a:extLst>
              </a:tr>
              <a:tr h="570860">
                <a:tc>
                  <a:txBody>
                    <a:bodyPr/>
                    <a:lstStyle/>
                    <a:p>
                      <a:pPr marL="0" marR="0">
                        <a:lnSpc>
                          <a:spcPct val="107000"/>
                        </a:lnSpc>
                        <a:spcBef>
                          <a:spcPts val="0"/>
                        </a:spcBef>
                        <a:spcAft>
                          <a:spcPts val="0"/>
                        </a:spcAft>
                      </a:pPr>
                      <a:r>
                        <a:rPr lang="en-US" sz="1400">
                          <a:effectLst/>
                        </a:rPr>
                        <a:t>MobileNetV2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0.942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0.834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0.83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200">
                          <a:effectLst/>
                        </a:rPr>
                        <a:t>26 seconds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05198110"/>
                  </a:ext>
                </a:extLst>
              </a:tr>
              <a:tr h="593694">
                <a:tc>
                  <a:txBody>
                    <a:bodyPr/>
                    <a:lstStyle/>
                    <a:p>
                      <a:pPr marL="0" marR="0">
                        <a:lnSpc>
                          <a:spcPct val="107000"/>
                        </a:lnSpc>
                        <a:spcBef>
                          <a:spcPts val="0"/>
                        </a:spcBef>
                        <a:spcAft>
                          <a:spcPts val="0"/>
                        </a:spcAft>
                      </a:pPr>
                      <a:r>
                        <a:rPr lang="en-US" sz="1400">
                          <a:effectLst/>
                        </a:rPr>
                        <a:t>Xception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0.961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0.863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0.88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200" dirty="0">
                          <a:effectLst/>
                        </a:rPr>
                        <a:t>30 seconds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85435657"/>
                  </a:ext>
                </a:extLst>
              </a:tr>
            </a:tbl>
          </a:graphicData>
        </a:graphic>
      </p:graphicFrame>
    </p:spTree>
    <p:extLst>
      <p:ext uri="{BB962C8B-B14F-4D97-AF65-F5344CB8AC3E}">
        <p14:creationId xmlns:p14="http://schemas.microsoft.com/office/powerpoint/2010/main" val="19703314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A014-24E0-9D69-CB85-DB624E082525}"/>
              </a:ext>
            </a:extLst>
          </p:cNvPr>
          <p:cNvSpPr>
            <a:spLocks noGrp="1"/>
          </p:cNvSpPr>
          <p:nvPr>
            <p:ph type="title"/>
          </p:nvPr>
        </p:nvSpPr>
        <p:spPr/>
        <p:txBody>
          <a:bodyPr/>
          <a:lstStyle/>
          <a:p>
            <a:r>
              <a:rPr lang="en-US" dirty="0"/>
              <a:t>Hyperparameters optimization</a:t>
            </a:r>
          </a:p>
        </p:txBody>
      </p:sp>
      <p:pic>
        <p:nvPicPr>
          <p:cNvPr id="5" name="Content Placeholder 4">
            <a:extLst>
              <a:ext uri="{FF2B5EF4-FFF2-40B4-BE49-F238E27FC236}">
                <a16:creationId xmlns:a16="http://schemas.microsoft.com/office/drawing/2014/main" id="{EC2D398B-77AE-EA41-267B-2A3F7B0C2DAF}"/>
              </a:ext>
            </a:extLst>
          </p:cNvPr>
          <p:cNvPicPr>
            <a:picLocks noGrp="1" noChangeAspect="1"/>
          </p:cNvPicPr>
          <p:nvPr>
            <p:ph idx="1"/>
          </p:nvPr>
        </p:nvPicPr>
        <p:blipFill>
          <a:blip r:embed="rId2"/>
          <a:stretch>
            <a:fillRect/>
          </a:stretch>
        </p:blipFill>
        <p:spPr>
          <a:xfrm>
            <a:off x="714958" y="2522538"/>
            <a:ext cx="9698459" cy="3548062"/>
          </a:xfrm>
        </p:spPr>
      </p:pic>
      <p:sp>
        <p:nvSpPr>
          <p:cNvPr id="7" name="TextBox 6">
            <a:extLst>
              <a:ext uri="{FF2B5EF4-FFF2-40B4-BE49-F238E27FC236}">
                <a16:creationId xmlns:a16="http://schemas.microsoft.com/office/drawing/2014/main" id="{C202C5CD-F257-31AF-2BE3-4D83037F78D3}"/>
              </a:ext>
            </a:extLst>
          </p:cNvPr>
          <p:cNvSpPr txBox="1"/>
          <p:nvPr/>
        </p:nvSpPr>
        <p:spPr>
          <a:xfrm>
            <a:off x="714957" y="6070600"/>
            <a:ext cx="9698459" cy="769441"/>
          </a:xfrm>
          <a:prstGeom prst="rect">
            <a:avLst/>
          </a:prstGeom>
          <a:noFill/>
        </p:spPr>
        <p:txBody>
          <a:bodyPr wrap="square">
            <a:spAutoFit/>
          </a:bodyPr>
          <a:lstStyle/>
          <a:p>
            <a:pPr algn="ctr"/>
            <a:r>
              <a:rPr lang="en-US" sz="1400" dirty="0">
                <a:hlinkClick r:id="rId3"/>
              </a:rPr>
              <a:t>A tutorial on automatic hyperparameter tuning of deep spectral modeling for regression and classification tasks.</a:t>
            </a:r>
            <a:endParaRPr lang="en-US" sz="1400" dirty="0"/>
          </a:p>
          <a:p>
            <a:endParaRPr lang="en-US" sz="1500" dirty="0"/>
          </a:p>
          <a:p>
            <a:endParaRPr lang="en-US" sz="1500" dirty="0"/>
          </a:p>
        </p:txBody>
      </p:sp>
    </p:spTree>
    <p:extLst>
      <p:ext uri="{BB962C8B-B14F-4D97-AF65-F5344CB8AC3E}">
        <p14:creationId xmlns:p14="http://schemas.microsoft.com/office/powerpoint/2010/main" val="1747592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82046-7EDD-2AC6-1EF2-931BEDBEAE1E}"/>
              </a:ext>
            </a:extLst>
          </p:cNvPr>
          <p:cNvSpPr>
            <a:spLocks noGrp="1"/>
          </p:cNvSpPr>
          <p:nvPr>
            <p:ph type="title"/>
          </p:nvPr>
        </p:nvSpPr>
        <p:spPr/>
        <p:txBody>
          <a:bodyPr>
            <a:normAutofit/>
          </a:bodyPr>
          <a:lstStyle/>
          <a:p>
            <a:r>
              <a:rPr lang="en-US" dirty="0"/>
              <a:t>Optimized Hyperparameters</a:t>
            </a:r>
          </a:p>
        </p:txBody>
      </p:sp>
      <p:graphicFrame>
        <p:nvGraphicFramePr>
          <p:cNvPr id="4" name="Content Placeholder 3">
            <a:extLst>
              <a:ext uri="{FF2B5EF4-FFF2-40B4-BE49-F238E27FC236}">
                <a16:creationId xmlns:a16="http://schemas.microsoft.com/office/drawing/2014/main" id="{D8367A23-7294-ABC7-BBBE-094EFC8904D9}"/>
              </a:ext>
            </a:extLst>
          </p:cNvPr>
          <p:cNvGraphicFramePr>
            <a:graphicFrameLocks noGrp="1"/>
          </p:cNvGraphicFramePr>
          <p:nvPr>
            <p:ph idx="1"/>
            <p:extLst>
              <p:ext uri="{D42A27DB-BD31-4B8C-83A1-F6EECF244321}">
                <p14:modId xmlns:p14="http://schemas.microsoft.com/office/powerpoint/2010/main" val="2660050761"/>
              </p:ext>
            </p:extLst>
          </p:nvPr>
        </p:nvGraphicFramePr>
        <p:xfrm>
          <a:off x="961052" y="2817844"/>
          <a:ext cx="9405256" cy="3172409"/>
        </p:xfrm>
        <a:graphic>
          <a:graphicData uri="http://schemas.openxmlformats.org/drawingml/2006/table">
            <a:tbl>
              <a:tblPr firstRow="1" firstCol="1" bandRow="1">
                <a:tableStyleId>{5C22544A-7EE6-4342-B048-85BDC9FD1C3A}</a:tableStyleId>
              </a:tblPr>
              <a:tblGrid>
                <a:gridCol w="1983395">
                  <a:extLst>
                    <a:ext uri="{9D8B030D-6E8A-4147-A177-3AD203B41FA5}">
                      <a16:colId xmlns:a16="http://schemas.microsoft.com/office/drawing/2014/main" val="3727209554"/>
                    </a:ext>
                  </a:extLst>
                </a:gridCol>
                <a:gridCol w="1856427">
                  <a:extLst>
                    <a:ext uri="{9D8B030D-6E8A-4147-A177-3AD203B41FA5}">
                      <a16:colId xmlns:a16="http://schemas.microsoft.com/office/drawing/2014/main" val="4222487500"/>
                    </a:ext>
                  </a:extLst>
                </a:gridCol>
                <a:gridCol w="1856427">
                  <a:extLst>
                    <a:ext uri="{9D8B030D-6E8A-4147-A177-3AD203B41FA5}">
                      <a16:colId xmlns:a16="http://schemas.microsoft.com/office/drawing/2014/main" val="1592300894"/>
                    </a:ext>
                  </a:extLst>
                </a:gridCol>
                <a:gridCol w="1852580">
                  <a:extLst>
                    <a:ext uri="{9D8B030D-6E8A-4147-A177-3AD203B41FA5}">
                      <a16:colId xmlns:a16="http://schemas.microsoft.com/office/drawing/2014/main" val="2981819949"/>
                    </a:ext>
                  </a:extLst>
                </a:gridCol>
                <a:gridCol w="1856427">
                  <a:extLst>
                    <a:ext uri="{9D8B030D-6E8A-4147-A177-3AD203B41FA5}">
                      <a16:colId xmlns:a16="http://schemas.microsoft.com/office/drawing/2014/main" val="394071797"/>
                    </a:ext>
                  </a:extLst>
                </a:gridCol>
              </a:tblGrid>
              <a:tr h="1177318">
                <a:tc>
                  <a:txBody>
                    <a:bodyPr/>
                    <a:lstStyle/>
                    <a:p>
                      <a:pPr marL="0" marR="0">
                        <a:lnSpc>
                          <a:spcPct val="107000"/>
                        </a:lnSpc>
                        <a:spcBef>
                          <a:spcPts val="0"/>
                        </a:spcBef>
                        <a:spcAft>
                          <a:spcPts val="0"/>
                        </a:spcAft>
                      </a:pPr>
                      <a:r>
                        <a:rPr lang="en-US" sz="1400">
                          <a:effectLst/>
                        </a:rPr>
                        <a:t>Model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Dropout rate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Optimizer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Learning rate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Optimizer momentum</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73579677"/>
                  </a:ext>
                </a:extLst>
              </a:tr>
              <a:tr h="809594">
                <a:tc>
                  <a:txBody>
                    <a:bodyPr/>
                    <a:lstStyle/>
                    <a:p>
                      <a:pPr marL="0" marR="0">
                        <a:lnSpc>
                          <a:spcPct val="107000"/>
                        </a:lnSpc>
                        <a:spcBef>
                          <a:spcPts val="0"/>
                        </a:spcBef>
                        <a:spcAft>
                          <a:spcPts val="0"/>
                        </a:spcAft>
                      </a:pPr>
                      <a:r>
                        <a:rPr lang="en-US" sz="1400">
                          <a:effectLst/>
                        </a:rPr>
                        <a:t>EfficientNetB0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0.134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Adam</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dirty="0">
                          <a:effectLst/>
                        </a:rPr>
                        <a:t>0.0004</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32826966"/>
                  </a:ext>
                </a:extLst>
              </a:tr>
              <a:tr h="576552">
                <a:tc>
                  <a:txBody>
                    <a:bodyPr/>
                    <a:lstStyle/>
                    <a:p>
                      <a:pPr marL="0" marR="0">
                        <a:lnSpc>
                          <a:spcPct val="107000"/>
                        </a:lnSpc>
                        <a:spcBef>
                          <a:spcPts val="0"/>
                        </a:spcBef>
                        <a:spcAft>
                          <a:spcPts val="0"/>
                        </a:spcAft>
                      </a:pPr>
                      <a:r>
                        <a:rPr lang="en-US" sz="1400">
                          <a:effectLst/>
                        </a:rPr>
                        <a:t>MobileNetV2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0.054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SGD</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0.0103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0.0044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19481651"/>
                  </a:ext>
                </a:extLst>
              </a:tr>
              <a:tr h="608945">
                <a:tc>
                  <a:txBody>
                    <a:bodyPr/>
                    <a:lstStyle/>
                    <a:p>
                      <a:pPr marL="0" marR="0">
                        <a:lnSpc>
                          <a:spcPct val="107000"/>
                        </a:lnSpc>
                        <a:spcBef>
                          <a:spcPts val="0"/>
                        </a:spcBef>
                        <a:spcAft>
                          <a:spcPts val="0"/>
                        </a:spcAft>
                      </a:pPr>
                      <a:r>
                        <a:rPr lang="en-US" sz="1400">
                          <a:effectLst/>
                        </a:rPr>
                        <a:t>Xception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0.126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SGD</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0.0947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dirty="0">
                          <a:effectLst/>
                        </a:rPr>
                        <a:t>0.3985</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42881671"/>
                  </a:ext>
                </a:extLst>
              </a:tr>
            </a:tbl>
          </a:graphicData>
        </a:graphic>
      </p:graphicFrame>
    </p:spTree>
    <p:extLst>
      <p:ext uri="{BB962C8B-B14F-4D97-AF65-F5344CB8AC3E}">
        <p14:creationId xmlns:p14="http://schemas.microsoft.com/office/powerpoint/2010/main" val="2924467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31263-4637-3C35-5EEA-8F585B64696A}"/>
              </a:ext>
            </a:extLst>
          </p:cNvPr>
          <p:cNvSpPr>
            <a:spLocks noGrp="1"/>
          </p:cNvSpPr>
          <p:nvPr>
            <p:ph type="title"/>
          </p:nvPr>
        </p:nvSpPr>
        <p:spPr/>
        <p:txBody>
          <a:bodyPr/>
          <a:lstStyle/>
          <a:p>
            <a:r>
              <a:rPr lang="en-US" dirty="0"/>
              <a:t>Research Results: Parents struggles</a:t>
            </a:r>
          </a:p>
        </p:txBody>
      </p:sp>
      <p:pic>
        <p:nvPicPr>
          <p:cNvPr id="4098" name="Picture 2">
            <a:extLst>
              <a:ext uri="{FF2B5EF4-FFF2-40B4-BE49-F238E27FC236}">
                <a16:creationId xmlns:a16="http://schemas.microsoft.com/office/drawing/2014/main" id="{9E2ECFA2-D3B8-DCCC-6D58-B7DE3C3970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5717" y="2514041"/>
            <a:ext cx="8522947" cy="22313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121F7E1-506F-4B34-E276-13EBBC432CF3}"/>
              </a:ext>
            </a:extLst>
          </p:cNvPr>
          <p:cNvSpPr txBox="1"/>
          <p:nvPr/>
        </p:nvSpPr>
        <p:spPr>
          <a:xfrm>
            <a:off x="525716" y="4845562"/>
            <a:ext cx="8522947" cy="1200329"/>
          </a:xfrm>
          <a:prstGeom prst="rect">
            <a:avLst/>
          </a:prstGeom>
          <a:noFill/>
        </p:spPr>
        <p:txBody>
          <a:bodyPr wrap="square">
            <a:spAutoFit/>
          </a:bodyPr>
          <a:lstStyle/>
          <a:p>
            <a:r>
              <a:rPr lang="en-US" sz="2400" b="1" i="0" u="none" strike="noStrike" dirty="0">
                <a:solidFill>
                  <a:srgbClr val="1F1F1F"/>
                </a:solidFill>
                <a:effectLst/>
                <a:latin typeface="Cambria" panose="02040503050406030204" pitchFamily="18" charset="0"/>
              </a:rPr>
              <a:t>To what extent do Parents think that you are aware of your child's feelings and are able to deal with them appropriately</a:t>
            </a:r>
            <a:endParaRPr lang="en-US" sz="2400" dirty="0"/>
          </a:p>
        </p:txBody>
      </p:sp>
    </p:spTree>
    <p:extLst>
      <p:ext uri="{BB962C8B-B14F-4D97-AF65-F5344CB8AC3E}">
        <p14:creationId xmlns:p14="http://schemas.microsoft.com/office/powerpoint/2010/main" val="2088848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949B-9B6F-AD2C-81F4-3FE310200800}"/>
              </a:ext>
            </a:extLst>
          </p:cNvPr>
          <p:cNvSpPr>
            <a:spLocks noGrp="1"/>
          </p:cNvSpPr>
          <p:nvPr>
            <p:ph type="title"/>
          </p:nvPr>
        </p:nvSpPr>
        <p:spPr/>
        <p:txBody>
          <a:bodyPr/>
          <a:lstStyle/>
          <a:p>
            <a:r>
              <a:rPr lang="en-US" sz="3600" dirty="0"/>
              <a:t>Training and validation</a:t>
            </a:r>
            <a:br>
              <a:rPr lang="en-US" sz="3600" dirty="0"/>
            </a:br>
            <a:r>
              <a:rPr lang="en-US" sz="3600" dirty="0"/>
              <a:t>(with optimized h</a:t>
            </a:r>
            <a:r>
              <a:rPr lang="en-US" dirty="0"/>
              <a:t>yperparameters</a:t>
            </a:r>
            <a:r>
              <a:rPr lang="en-US" sz="3600" dirty="0"/>
              <a:t>)</a:t>
            </a:r>
            <a:endParaRPr lang="en-US" dirty="0"/>
          </a:p>
        </p:txBody>
      </p:sp>
      <p:graphicFrame>
        <p:nvGraphicFramePr>
          <p:cNvPr id="5" name="Content Placeholder 4">
            <a:extLst>
              <a:ext uri="{FF2B5EF4-FFF2-40B4-BE49-F238E27FC236}">
                <a16:creationId xmlns:a16="http://schemas.microsoft.com/office/drawing/2014/main" id="{A8FD5788-30C8-ADEF-CACD-6CC9AF2CEC40}"/>
              </a:ext>
            </a:extLst>
          </p:cNvPr>
          <p:cNvGraphicFramePr>
            <a:graphicFrameLocks noGrp="1"/>
          </p:cNvGraphicFramePr>
          <p:nvPr>
            <p:ph idx="1"/>
            <p:extLst>
              <p:ext uri="{D42A27DB-BD31-4B8C-83A1-F6EECF244321}">
                <p14:modId xmlns:p14="http://schemas.microsoft.com/office/powerpoint/2010/main" val="1897140650"/>
              </p:ext>
            </p:extLst>
          </p:nvPr>
        </p:nvGraphicFramePr>
        <p:xfrm>
          <a:off x="969887" y="2599943"/>
          <a:ext cx="9221678" cy="3461658"/>
        </p:xfrm>
        <a:graphic>
          <a:graphicData uri="http://schemas.openxmlformats.org/drawingml/2006/table">
            <a:tbl>
              <a:tblPr firstRow="1" firstCol="1" bandRow="1">
                <a:tableStyleId>{5C22544A-7EE6-4342-B048-85BDC9FD1C3A}</a:tableStyleId>
              </a:tblPr>
              <a:tblGrid>
                <a:gridCol w="1936493">
                  <a:extLst>
                    <a:ext uri="{9D8B030D-6E8A-4147-A177-3AD203B41FA5}">
                      <a16:colId xmlns:a16="http://schemas.microsoft.com/office/drawing/2014/main" val="729326280"/>
                    </a:ext>
                  </a:extLst>
                </a:gridCol>
                <a:gridCol w="1382556">
                  <a:extLst>
                    <a:ext uri="{9D8B030D-6E8A-4147-A177-3AD203B41FA5}">
                      <a16:colId xmlns:a16="http://schemas.microsoft.com/office/drawing/2014/main" val="3007427185"/>
                    </a:ext>
                  </a:extLst>
                </a:gridCol>
                <a:gridCol w="1388049">
                  <a:extLst>
                    <a:ext uri="{9D8B030D-6E8A-4147-A177-3AD203B41FA5}">
                      <a16:colId xmlns:a16="http://schemas.microsoft.com/office/drawing/2014/main" val="755940905"/>
                    </a:ext>
                  </a:extLst>
                </a:gridCol>
                <a:gridCol w="877145">
                  <a:extLst>
                    <a:ext uri="{9D8B030D-6E8A-4147-A177-3AD203B41FA5}">
                      <a16:colId xmlns:a16="http://schemas.microsoft.com/office/drawing/2014/main" val="388398945"/>
                    </a:ext>
                  </a:extLst>
                </a:gridCol>
                <a:gridCol w="1453057">
                  <a:extLst>
                    <a:ext uri="{9D8B030D-6E8A-4147-A177-3AD203B41FA5}">
                      <a16:colId xmlns:a16="http://schemas.microsoft.com/office/drawing/2014/main" val="2374868409"/>
                    </a:ext>
                  </a:extLst>
                </a:gridCol>
                <a:gridCol w="1310223">
                  <a:extLst>
                    <a:ext uri="{9D8B030D-6E8A-4147-A177-3AD203B41FA5}">
                      <a16:colId xmlns:a16="http://schemas.microsoft.com/office/drawing/2014/main" val="3287205722"/>
                    </a:ext>
                  </a:extLst>
                </a:gridCol>
                <a:gridCol w="874155">
                  <a:extLst>
                    <a:ext uri="{9D8B030D-6E8A-4147-A177-3AD203B41FA5}">
                      <a16:colId xmlns:a16="http://schemas.microsoft.com/office/drawing/2014/main" val="1787010234"/>
                    </a:ext>
                  </a:extLst>
                </a:gridCol>
              </a:tblGrid>
              <a:tr h="1104873">
                <a:tc>
                  <a:txBody>
                    <a:bodyPr/>
                    <a:lstStyle/>
                    <a:p>
                      <a:pPr marL="0" marR="0">
                        <a:lnSpc>
                          <a:spcPct val="107000"/>
                        </a:lnSpc>
                        <a:spcBef>
                          <a:spcPts val="0"/>
                        </a:spcBef>
                        <a:spcAft>
                          <a:spcPts val="0"/>
                        </a:spcAft>
                      </a:pPr>
                      <a:r>
                        <a:rPr lang="en-US" sz="1400" dirty="0">
                          <a:effectLst/>
                        </a:rPr>
                        <a:t>Model</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3">
                  <a:txBody>
                    <a:bodyPr/>
                    <a:lstStyle/>
                    <a:p>
                      <a:pPr marL="0" marR="0" algn="ctr">
                        <a:lnSpc>
                          <a:spcPct val="107000"/>
                        </a:lnSpc>
                        <a:spcBef>
                          <a:spcPts val="0"/>
                        </a:spcBef>
                        <a:spcAft>
                          <a:spcPts val="0"/>
                        </a:spcAft>
                      </a:pPr>
                      <a:r>
                        <a:rPr lang="en-US" sz="1400" dirty="0">
                          <a:effectLst/>
                        </a:rPr>
                        <a:t>Test Accuracy</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a:p>
                  </a:txBody>
                  <a:tcPr/>
                </a:tc>
                <a:tc hMerge="1">
                  <a:txBody>
                    <a:bodyPr/>
                    <a:lstStyle/>
                    <a:p>
                      <a:endParaRPr lang="en-US"/>
                    </a:p>
                  </a:txBody>
                  <a:tcPr/>
                </a:tc>
                <a:tc gridSpan="3">
                  <a:txBody>
                    <a:bodyPr/>
                    <a:lstStyle/>
                    <a:p>
                      <a:pPr marL="0" marR="0" algn="ctr">
                        <a:lnSpc>
                          <a:spcPct val="107000"/>
                        </a:lnSpc>
                        <a:spcBef>
                          <a:spcPts val="0"/>
                        </a:spcBef>
                        <a:spcAft>
                          <a:spcPts val="0"/>
                        </a:spcAft>
                      </a:pPr>
                      <a:r>
                        <a:rPr lang="en-US" sz="1400">
                          <a:effectLst/>
                        </a:rPr>
                        <a:t>f1-score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19673203"/>
                  </a:ext>
                </a:extLst>
              </a:tr>
              <a:tr h="693003">
                <a:tc>
                  <a:txBody>
                    <a:bodyPr/>
                    <a:lstStyle/>
                    <a:p>
                      <a:pPr marL="0" marR="0">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200">
                          <a:effectLst/>
                        </a:rPr>
                        <a:t>Before optimization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200">
                          <a:effectLst/>
                        </a:rPr>
                        <a:t>After optimization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200">
                          <a:effectLst/>
                        </a:rPr>
                        <a:t>change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200">
                          <a:effectLst/>
                        </a:rPr>
                        <a:t>Before optimization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After optimization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change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29380097"/>
                  </a:ext>
                </a:extLst>
              </a:tr>
              <a:tr h="561955">
                <a:tc>
                  <a:txBody>
                    <a:bodyPr/>
                    <a:lstStyle/>
                    <a:p>
                      <a:pPr marL="0" marR="0">
                        <a:lnSpc>
                          <a:spcPct val="107000"/>
                        </a:lnSpc>
                        <a:spcBef>
                          <a:spcPts val="0"/>
                        </a:spcBef>
                        <a:spcAft>
                          <a:spcPts val="0"/>
                        </a:spcAft>
                      </a:pPr>
                      <a:r>
                        <a:rPr lang="en-US" sz="1400">
                          <a:effectLst/>
                        </a:rPr>
                        <a:t>EfficientNetB0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0.849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0.871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+2.2%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0.841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0.869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+2.8%</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64740280"/>
                  </a:ext>
                </a:extLst>
              </a:tr>
              <a:tr h="539872">
                <a:tc>
                  <a:txBody>
                    <a:bodyPr/>
                    <a:lstStyle/>
                    <a:p>
                      <a:pPr marL="0" marR="0">
                        <a:lnSpc>
                          <a:spcPct val="107000"/>
                        </a:lnSpc>
                        <a:spcBef>
                          <a:spcPts val="0"/>
                        </a:spcBef>
                        <a:spcAft>
                          <a:spcPts val="0"/>
                        </a:spcAft>
                      </a:pPr>
                      <a:r>
                        <a:rPr lang="en-US" sz="1400" dirty="0">
                          <a:effectLst/>
                        </a:rPr>
                        <a:t>MobileNetV2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0.834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0.856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+2.1%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0.833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0.851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+1.8%</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41174706"/>
                  </a:ext>
                </a:extLst>
              </a:tr>
              <a:tr h="561955">
                <a:tc>
                  <a:txBody>
                    <a:bodyPr/>
                    <a:lstStyle/>
                    <a:p>
                      <a:pPr marL="0" marR="0" algn="l">
                        <a:lnSpc>
                          <a:spcPct val="107000"/>
                        </a:lnSpc>
                        <a:spcBef>
                          <a:spcPts val="0"/>
                        </a:spcBef>
                        <a:spcAft>
                          <a:spcPts val="0"/>
                        </a:spcAft>
                      </a:pPr>
                      <a:r>
                        <a:rPr lang="en-US" sz="1400" dirty="0" err="1">
                          <a:effectLst/>
                        </a:rPr>
                        <a:t>Xception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0.863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0.889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+2.6%</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0.862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0.885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+2.3%</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7069288"/>
                  </a:ext>
                </a:extLst>
              </a:tr>
            </a:tbl>
          </a:graphicData>
        </a:graphic>
      </p:graphicFrame>
    </p:spTree>
    <p:extLst>
      <p:ext uri="{BB962C8B-B14F-4D97-AF65-F5344CB8AC3E}">
        <p14:creationId xmlns:p14="http://schemas.microsoft.com/office/powerpoint/2010/main" val="28455704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y robot with  colourful buttons">
            <a:extLst>
              <a:ext uri="{FF2B5EF4-FFF2-40B4-BE49-F238E27FC236}">
                <a16:creationId xmlns:a16="http://schemas.microsoft.com/office/drawing/2014/main" id="{75DA5CD1-3E10-2B68-5EF3-E1F6510455BA}"/>
              </a:ext>
            </a:extLst>
          </p:cNvPr>
          <p:cNvPicPr>
            <a:picLocks noChangeAspect="1"/>
          </p:cNvPicPr>
          <p:nvPr/>
        </p:nvPicPr>
        <p:blipFill rotWithShape="1">
          <a:blip r:embed="rId2">
            <a:alphaModFix amt="40000"/>
          </a:blip>
          <a:srcRect t="21309" r="-1" b="3672"/>
          <a:stretch/>
        </p:blipFill>
        <p:spPr>
          <a:xfrm>
            <a:off x="20" y="10"/>
            <a:ext cx="12188932" cy="6857990"/>
          </a:xfrm>
          <a:prstGeom prst="rect">
            <a:avLst/>
          </a:prstGeom>
        </p:spPr>
      </p:pic>
      <p:sp>
        <p:nvSpPr>
          <p:cNvPr id="2" name="Title 1">
            <a:extLst>
              <a:ext uri="{FF2B5EF4-FFF2-40B4-BE49-F238E27FC236}">
                <a16:creationId xmlns:a16="http://schemas.microsoft.com/office/drawing/2014/main" id="{DD86AA59-7C23-D8E3-5A53-C1BD7938CFD5}"/>
              </a:ext>
            </a:extLst>
          </p:cNvPr>
          <p:cNvSpPr>
            <a:spLocks noGrp="1"/>
          </p:cNvSpPr>
          <p:nvPr>
            <p:ph type="title"/>
          </p:nvPr>
        </p:nvSpPr>
        <p:spPr>
          <a:xfrm>
            <a:off x="1549238" y="1145080"/>
            <a:ext cx="9090476" cy="2179601"/>
          </a:xfrm>
        </p:spPr>
        <p:txBody>
          <a:bodyPr vert="horz" lIns="91440" tIns="45720" rIns="91440" bIns="45720" rtlCol="0" anchor="b">
            <a:normAutofit/>
          </a:bodyPr>
          <a:lstStyle/>
          <a:p>
            <a:pPr algn="ctr"/>
            <a:r>
              <a:rPr lang="en-US" sz="4000" dirty="0">
                <a:solidFill>
                  <a:srgbClr val="FFFFFF"/>
                </a:solidFill>
              </a:rPr>
              <a:t>Thank you from TEMA team</a:t>
            </a:r>
          </a:p>
        </p:txBody>
      </p:sp>
    </p:spTree>
    <p:extLst>
      <p:ext uri="{BB962C8B-B14F-4D97-AF65-F5344CB8AC3E}">
        <p14:creationId xmlns:p14="http://schemas.microsoft.com/office/powerpoint/2010/main" val="851078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F1071-1D4B-9B86-8EAB-6C1E63850699}"/>
              </a:ext>
            </a:extLst>
          </p:cNvPr>
          <p:cNvSpPr>
            <a:spLocks noGrp="1"/>
          </p:cNvSpPr>
          <p:nvPr>
            <p:ph type="title"/>
          </p:nvPr>
        </p:nvSpPr>
        <p:spPr/>
        <p:txBody>
          <a:bodyPr/>
          <a:lstStyle/>
          <a:p>
            <a:r>
              <a:rPr lang="en-US" dirty="0"/>
              <a:t>Research Results: Story </a:t>
            </a:r>
          </a:p>
        </p:txBody>
      </p:sp>
      <p:pic>
        <p:nvPicPr>
          <p:cNvPr id="5122" name="Picture 2">
            <a:extLst>
              <a:ext uri="{FF2B5EF4-FFF2-40B4-BE49-F238E27FC236}">
                <a16:creationId xmlns:a16="http://schemas.microsoft.com/office/drawing/2014/main" id="{BF652432-6C7D-0348-89A7-314ED61B56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5717" y="2392590"/>
            <a:ext cx="5352752" cy="20728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AD6EA8-3AD0-D1D2-18A4-13EA699C16ED}"/>
              </a:ext>
            </a:extLst>
          </p:cNvPr>
          <p:cNvSpPr txBox="1"/>
          <p:nvPr/>
        </p:nvSpPr>
        <p:spPr>
          <a:xfrm>
            <a:off x="-37840" y="4635497"/>
            <a:ext cx="6098058" cy="1015663"/>
          </a:xfrm>
          <a:prstGeom prst="rect">
            <a:avLst/>
          </a:prstGeom>
          <a:noFill/>
        </p:spPr>
        <p:txBody>
          <a:bodyPr wrap="square">
            <a:spAutoFit/>
          </a:bodyPr>
          <a:lstStyle/>
          <a:p>
            <a:pPr marL="457200" algn="just" rtl="0">
              <a:spcBef>
                <a:spcPts val="900"/>
              </a:spcBef>
              <a:spcAft>
                <a:spcPts val="0"/>
              </a:spcAft>
            </a:pPr>
            <a:r>
              <a:rPr lang="en-US" sz="1800" b="1" i="0" u="none" strike="noStrike" dirty="0">
                <a:solidFill>
                  <a:srgbClr val="000000"/>
                </a:solidFill>
                <a:effectLst/>
                <a:latin typeface="Cambria" panose="02040503050406030204" pitchFamily="18" charset="0"/>
              </a:rPr>
              <a:t> </a:t>
            </a:r>
            <a:r>
              <a:rPr lang="en-US" sz="2400" b="1" i="0" u="none" strike="noStrike" dirty="0">
                <a:solidFill>
                  <a:srgbClr val="000000"/>
                </a:solidFill>
                <a:effectLst/>
                <a:latin typeface="Cambria" panose="02040503050406030204" pitchFamily="18" charset="0"/>
              </a:rPr>
              <a:t>Importance of stories</a:t>
            </a:r>
            <a:r>
              <a:rPr lang="en-US" sz="2400" b="0" i="0" u="none" strike="noStrike" dirty="0">
                <a:solidFill>
                  <a:srgbClr val="000000"/>
                </a:solidFill>
                <a:effectLst/>
                <a:latin typeface="Cambria" panose="02040503050406030204" pitchFamily="18" charset="0"/>
              </a:rPr>
              <a:t> for our children.</a:t>
            </a:r>
            <a:endParaRPr lang="en-US" sz="2400" b="0" dirty="0">
              <a:effectLst/>
            </a:endParaRPr>
          </a:p>
          <a:p>
            <a:r>
              <a:rPr lang="en-US" dirty="0"/>
              <a:t/>
            </a:r>
            <a:br>
              <a:rPr lang="en-US" dirty="0"/>
            </a:br>
            <a:endParaRPr lang="en-US" dirty="0"/>
          </a:p>
        </p:txBody>
      </p:sp>
      <p:pic>
        <p:nvPicPr>
          <p:cNvPr id="5124" name="Picture 4">
            <a:extLst>
              <a:ext uri="{FF2B5EF4-FFF2-40B4-BE49-F238E27FC236}">
                <a16:creationId xmlns:a16="http://schemas.microsoft.com/office/drawing/2014/main" id="{125B1F7D-A23A-BE1D-C338-AD6BC9165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8095" y="2071687"/>
            <a:ext cx="4648200" cy="2714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4625882-8C9F-0B57-1862-0FCC19018829}"/>
              </a:ext>
            </a:extLst>
          </p:cNvPr>
          <p:cNvSpPr txBox="1"/>
          <p:nvPr/>
        </p:nvSpPr>
        <p:spPr>
          <a:xfrm>
            <a:off x="6688095" y="4912495"/>
            <a:ext cx="4404732" cy="461665"/>
          </a:xfrm>
          <a:prstGeom prst="rect">
            <a:avLst/>
          </a:prstGeom>
          <a:noFill/>
        </p:spPr>
        <p:txBody>
          <a:bodyPr wrap="none" rtlCol="0">
            <a:spAutoFit/>
          </a:bodyPr>
          <a:lstStyle/>
          <a:p>
            <a:r>
              <a:rPr lang="en-US" sz="2400" b="1" dirty="0"/>
              <a:t>Listening time </a:t>
            </a:r>
            <a:r>
              <a:rPr lang="en-US" sz="2400" dirty="0"/>
              <a:t>daily of stories</a:t>
            </a:r>
            <a:endParaRPr lang="en-US" sz="2400" b="1" dirty="0"/>
          </a:p>
        </p:txBody>
      </p:sp>
    </p:spTree>
    <p:extLst>
      <p:ext uri="{BB962C8B-B14F-4D97-AF65-F5344CB8AC3E}">
        <p14:creationId xmlns:p14="http://schemas.microsoft.com/office/powerpoint/2010/main" val="2834924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DDC6F-A519-5592-6440-57186B5DD6B9}"/>
              </a:ext>
            </a:extLst>
          </p:cNvPr>
          <p:cNvSpPr>
            <a:spLocks noGrp="1"/>
          </p:cNvSpPr>
          <p:nvPr>
            <p:ph type="title"/>
          </p:nvPr>
        </p:nvSpPr>
        <p:spPr/>
        <p:txBody>
          <a:bodyPr/>
          <a:lstStyle/>
          <a:p>
            <a:r>
              <a:rPr lang="en-US" dirty="0"/>
              <a:t>Research results: Impact of stories on children</a:t>
            </a:r>
          </a:p>
        </p:txBody>
      </p:sp>
      <p:sp>
        <p:nvSpPr>
          <p:cNvPr id="3" name="Content Placeholder 2">
            <a:extLst>
              <a:ext uri="{FF2B5EF4-FFF2-40B4-BE49-F238E27FC236}">
                <a16:creationId xmlns:a16="http://schemas.microsoft.com/office/drawing/2014/main" id="{CB824165-6FC1-5861-CD2E-26B2FB65F291}"/>
              </a:ext>
            </a:extLst>
          </p:cNvPr>
          <p:cNvSpPr>
            <a:spLocks noGrp="1"/>
          </p:cNvSpPr>
          <p:nvPr>
            <p:ph idx="1"/>
          </p:nvPr>
        </p:nvSpPr>
        <p:spPr>
          <a:xfrm>
            <a:off x="525717" y="2521885"/>
            <a:ext cx="10077557" cy="4336115"/>
          </a:xfrm>
        </p:spPr>
        <p:txBody>
          <a:bodyPr>
            <a:normAutofit fontScale="77500" lnSpcReduction="20000"/>
          </a:bodyPr>
          <a:lstStyle/>
          <a:p>
            <a:r>
              <a:rPr lang="en-US" sz="2300" b="1" i="0" u="none" strike="noStrike" dirty="0">
                <a:solidFill>
                  <a:srgbClr val="000000"/>
                </a:solidFill>
                <a:effectLst/>
                <a:latin typeface="Cambria" panose="02040503050406030204" pitchFamily="18" charset="0"/>
              </a:rPr>
              <a:t>More than 60% of the answers </a:t>
            </a:r>
            <a:r>
              <a:rPr lang="en-US" sz="2300" b="0" i="0" u="none" strike="noStrike" dirty="0">
                <a:solidFill>
                  <a:srgbClr val="000000"/>
                </a:solidFill>
                <a:effectLst/>
                <a:latin typeface="Cambria" panose="02040503050406030204" pitchFamily="18" charset="0"/>
              </a:rPr>
              <a:t>Storytelling activity has a </a:t>
            </a:r>
            <a:r>
              <a:rPr lang="en-US" sz="2300" b="1" i="0" u="none" strike="noStrike" dirty="0">
                <a:solidFill>
                  <a:srgbClr val="000000"/>
                </a:solidFill>
                <a:effectLst/>
                <a:latin typeface="Cambria" panose="02040503050406030204" pitchFamily="18" charset="0"/>
              </a:rPr>
              <a:t>high impact</a:t>
            </a:r>
            <a:r>
              <a:rPr lang="en-US" sz="2300" b="0" i="0" u="none" strike="noStrike" dirty="0">
                <a:solidFill>
                  <a:srgbClr val="000000"/>
                </a:solidFill>
                <a:effectLst/>
                <a:latin typeface="Cambria" panose="02040503050406030204" pitchFamily="18" charset="0"/>
              </a:rPr>
              <a:t> on children's feelings, Interactions, and imagination.</a:t>
            </a:r>
          </a:p>
          <a:p>
            <a:pPr marL="457200" algn="just" rtl="0" fontAlgn="base">
              <a:spcBef>
                <a:spcPts val="40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Feeling intimate,  content, comfortable and sleeping better, tender, calm, Empathy and help others.</a:t>
            </a:r>
          </a:p>
          <a:p>
            <a:pPr marL="457200" algn="just"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Ability to control anger.</a:t>
            </a:r>
          </a:p>
          <a:p>
            <a:pPr marL="457200" algn="just"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Learn to listen.</a:t>
            </a:r>
          </a:p>
          <a:p>
            <a:pPr marL="457200" algn="just"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Be more emotional and less nervous.</a:t>
            </a:r>
          </a:p>
          <a:p>
            <a:pPr marL="457200" algn="just"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Learn the skill of dialogue and talking with others.</a:t>
            </a:r>
          </a:p>
          <a:p>
            <a:pPr marL="457200" algn="just"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Connecting events to reality.</a:t>
            </a:r>
          </a:p>
          <a:p>
            <a:pPr marL="457200" algn="just"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Imagine the character and form an idea about it and try to simulate it in reality.</a:t>
            </a:r>
          </a:p>
          <a:p>
            <a:pPr marL="457200" algn="just" rtl="0" fontAlgn="base">
              <a:spcBef>
                <a:spcPts val="40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Changing some of his wrong behaviors and developing positive behavior through the story.</a:t>
            </a:r>
          </a:p>
          <a:p>
            <a:pPr marL="457200" algn="just"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Pay attention to the right habits.</a:t>
            </a:r>
          </a:p>
          <a:p>
            <a:pPr marL="457200" algn="just"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Imitating the character and trying to do the positive and avoid the mistake of the hero in the story.</a:t>
            </a:r>
          </a:p>
          <a:p>
            <a:pPr marL="457200" algn="just"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Think about the significance of the story in similar situations in life.</a:t>
            </a:r>
          </a:p>
          <a:p>
            <a:pPr marL="457200" algn="just"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He starts putting possibilities for the world and how people deal with each other.</a:t>
            </a:r>
          </a:p>
          <a:p>
            <a:endParaRPr lang="en-US" b="1" dirty="0"/>
          </a:p>
        </p:txBody>
      </p:sp>
    </p:spTree>
    <p:extLst>
      <p:ext uri="{BB962C8B-B14F-4D97-AF65-F5344CB8AC3E}">
        <p14:creationId xmlns:p14="http://schemas.microsoft.com/office/powerpoint/2010/main" val="3441541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DB76-2293-432B-6252-642233974A6D}"/>
              </a:ext>
            </a:extLst>
          </p:cNvPr>
          <p:cNvSpPr>
            <a:spLocks noGrp="1"/>
          </p:cNvSpPr>
          <p:nvPr>
            <p:ph type="title"/>
          </p:nvPr>
        </p:nvSpPr>
        <p:spPr/>
        <p:txBody>
          <a:bodyPr/>
          <a:lstStyle/>
          <a:p>
            <a:r>
              <a:rPr lang="en-US" dirty="0"/>
              <a:t>Research results: Parents adoption to our idea</a:t>
            </a:r>
          </a:p>
        </p:txBody>
      </p:sp>
      <p:pic>
        <p:nvPicPr>
          <p:cNvPr id="6146" name="Picture 2">
            <a:extLst>
              <a:ext uri="{FF2B5EF4-FFF2-40B4-BE49-F238E27FC236}">
                <a16:creationId xmlns:a16="http://schemas.microsoft.com/office/drawing/2014/main" id="{FF13AF26-79E6-E89A-213A-3F093C350D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5716" y="2453555"/>
            <a:ext cx="4827579" cy="26497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A1F08B-3E77-5A1F-59C6-0D85E4635336}"/>
              </a:ext>
            </a:extLst>
          </p:cNvPr>
          <p:cNvSpPr txBox="1"/>
          <p:nvPr/>
        </p:nvSpPr>
        <p:spPr>
          <a:xfrm>
            <a:off x="525716" y="5548184"/>
            <a:ext cx="4772460" cy="400110"/>
          </a:xfrm>
          <a:prstGeom prst="rect">
            <a:avLst/>
          </a:prstGeom>
          <a:noFill/>
        </p:spPr>
        <p:txBody>
          <a:bodyPr wrap="none" rtlCol="0">
            <a:spAutoFit/>
          </a:bodyPr>
          <a:lstStyle/>
          <a:p>
            <a:r>
              <a:rPr lang="en-US" sz="2000" dirty="0"/>
              <a:t>How much they think it would be useful</a:t>
            </a:r>
          </a:p>
        </p:txBody>
      </p:sp>
      <p:pic>
        <p:nvPicPr>
          <p:cNvPr id="6148" name="Picture 4">
            <a:extLst>
              <a:ext uri="{FF2B5EF4-FFF2-40B4-BE49-F238E27FC236}">
                <a16:creationId xmlns:a16="http://schemas.microsoft.com/office/drawing/2014/main" id="{BDD2D6AC-9E60-7A4F-12A2-990924DBE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110" y="2453556"/>
            <a:ext cx="5057163" cy="26497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99BE8F6-34FC-3AEA-7A55-23E05D7DCF47}"/>
              </a:ext>
            </a:extLst>
          </p:cNvPr>
          <p:cNvSpPr txBox="1"/>
          <p:nvPr/>
        </p:nvSpPr>
        <p:spPr>
          <a:xfrm>
            <a:off x="5723110" y="5502017"/>
            <a:ext cx="5218288" cy="707886"/>
          </a:xfrm>
          <a:prstGeom prst="rect">
            <a:avLst/>
          </a:prstGeom>
          <a:noFill/>
        </p:spPr>
        <p:txBody>
          <a:bodyPr wrap="none" rtlCol="0">
            <a:spAutoFit/>
          </a:bodyPr>
          <a:lstStyle/>
          <a:p>
            <a:r>
              <a:rPr lang="en-US" sz="2000" dirty="0"/>
              <a:t>How much they think their children will get </a:t>
            </a:r>
          </a:p>
          <a:p>
            <a:r>
              <a:rPr lang="en-US" sz="2000" dirty="0"/>
              <a:t>along with the robot</a:t>
            </a:r>
          </a:p>
        </p:txBody>
      </p:sp>
    </p:spTree>
    <p:extLst>
      <p:ext uri="{BB962C8B-B14F-4D97-AF65-F5344CB8AC3E}">
        <p14:creationId xmlns:p14="http://schemas.microsoft.com/office/powerpoint/2010/main" val="3078750352"/>
      </p:ext>
    </p:extLst>
  </p:cSld>
  <p:clrMapOvr>
    <a:masterClrMapping/>
  </p:clrMapOvr>
</p:sld>
</file>

<file path=ppt/theme/theme1.xml><?xml version="1.0" encoding="utf-8"?>
<a:theme xmlns:a="http://schemas.openxmlformats.org/drawingml/2006/main" name="RocaVTI">
  <a:themeElements>
    <a:clrScheme name="AnalogousFromLightSeedRightStep">
      <a:dk1>
        <a:srgbClr val="000000"/>
      </a:dk1>
      <a:lt1>
        <a:srgbClr val="FFFFFF"/>
      </a:lt1>
      <a:dk2>
        <a:srgbClr val="3E3423"/>
      </a:dk2>
      <a:lt2>
        <a:srgbClr val="E2E7E8"/>
      </a:lt2>
      <a:accent1>
        <a:srgbClr val="C1988D"/>
      </a:accent1>
      <a:accent2>
        <a:srgbClr val="B6A17C"/>
      </a:accent2>
      <a:accent3>
        <a:srgbClr val="A4A67E"/>
      </a:accent3>
      <a:accent4>
        <a:srgbClr val="90A974"/>
      </a:accent4>
      <a:accent5>
        <a:srgbClr val="86AB81"/>
      </a:accent5>
      <a:accent6>
        <a:srgbClr val="77AF88"/>
      </a:accent6>
      <a:hlink>
        <a:srgbClr val="5C8B98"/>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1582</TotalTime>
  <Words>2047</Words>
  <Application>Microsoft Office PowerPoint</Application>
  <PresentationFormat>Widescreen</PresentationFormat>
  <Paragraphs>227</Paragraphs>
  <Slides>61</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Arial</vt:lpstr>
      <vt:lpstr>Avenir Next LT Pro</vt:lpstr>
      <vt:lpstr>Avenir Next LT Pro Light</vt:lpstr>
      <vt:lpstr>Calibri</vt:lpstr>
      <vt:lpstr>Cambria</vt:lpstr>
      <vt:lpstr>Georgia Pro Semibold</vt:lpstr>
      <vt:lpstr>Helvetica Neue</vt:lpstr>
      <vt:lpstr>Neue Haas Grotesk Display</vt:lpstr>
      <vt:lpstr>Times New Roman</vt:lpstr>
      <vt:lpstr>RocaVTI</vt:lpstr>
      <vt:lpstr>Smart Robot for child development and protection, using storytelling and facial recognition based on an AI approach</vt:lpstr>
      <vt:lpstr>Previous research: Artificial listener with social intelligence</vt:lpstr>
      <vt:lpstr>Previous research: “Tega” a social robot</vt:lpstr>
      <vt:lpstr>Previous Research: Personalized Robot Storytelling Companion</vt:lpstr>
      <vt:lpstr>Surveys and research</vt:lpstr>
      <vt:lpstr>Research Results: Parents struggles</vt:lpstr>
      <vt:lpstr>Research Results: Story </vt:lpstr>
      <vt:lpstr>Research results: Impact of stories on children</vt:lpstr>
      <vt:lpstr>Research results: Parents adoption to our idea</vt:lpstr>
      <vt:lpstr>Mobile Application Development Process</vt:lpstr>
      <vt:lpstr>PowerPoint Presentation</vt:lpstr>
      <vt:lpstr>PowerPoint Presentation</vt:lpstr>
      <vt:lpstr>PowerPoint Presentation</vt:lpstr>
      <vt:lpstr>PowerPoint Presentation</vt:lpstr>
      <vt:lpstr>Sign-in limitation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Displaying mode</vt:lpstr>
      <vt:lpstr>PowerPoint Presentation</vt:lpstr>
      <vt:lpstr>PowerPoint Presentation</vt:lpstr>
      <vt:lpstr>Dashboard: mode screen</vt:lpstr>
      <vt:lpstr>Cont. Dashboard: mode screen</vt:lpstr>
      <vt:lpstr>PowerPoint Presentation</vt:lpstr>
      <vt:lpstr>Dashboard: listen time</vt:lpstr>
      <vt:lpstr>Cont. Dashboard: listen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Connecting the robot to the Inernet</vt:lpstr>
      <vt:lpstr>Captive portal</vt:lpstr>
      <vt:lpstr>Captive portal</vt:lpstr>
      <vt:lpstr>Internet on?</vt:lpstr>
      <vt:lpstr>Ineraction with the server</vt:lpstr>
      <vt:lpstr>1. Authentication </vt:lpstr>
      <vt:lpstr>2. Getting status ids</vt:lpstr>
      <vt:lpstr>3. Sending the output status to the server</vt:lpstr>
      <vt:lpstr>4.  Receiving the link of the suitable story.  </vt:lpstr>
      <vt:lpstr>Default video looping</vt:lpstr>
      <vt:lpstr>PowerPoint Presentation</vt:lpstr>
      <vt:lpstr>PowerPoint Presentation</vt:lpstr>
      <vt:lpstr> Datasets</vt:lpstr>
      <vt:lpstr>Why not use web scraping?</vt:lpstr>
      <vt:lpstr>Data preparation </vt:lpstr>
      <vt:lpstr>Extracting Faces</vt:lpstr>
      <vt:lpstr>Choosing model</vt:lpstr>
      <vt:lpstr> Getting everything ready</vt:lpstr>
      <vt:lpstr>Hyperparameters</vt:lpstr>
      <vt:lpstr>Training and validation</vt:lpstr>
      <vt:lpstr>Hyperparameters optimization</vt:lpstr>
      <vt:lpstr>Optimized Hyperparameters</vt:lpstr>
      <vt:lpstr>Training and validation (with optimized hyperparameters)</vt:lpstr>
      <vt:lpstr>Thank you from TEMA 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Robot for child development and protection, using storytelling and facial recognition based on an AI approach</dc:title>
  <dc:creator>Mohamed Abdelnaby</dc:creator>
  <cp:lastModifiedBy>PC</cp:lastModifiedBy>
  <cp:revision>12</cp:revision>
  <dcterms:created xsi:type="dcterms:W3CDTF">2022-07-15T14:52:48Z</dcterms:created>
  <dcterms:modified xsi:type="dcterms:W3CDTF">2024-05-14T14:02:58Z</dcterms:modified>
</cp:coreProperties>
</file>